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7" d="100"/>
          <a:sy n="87" d="100"/>
        </p:scale>
        <p:origin x="99"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5400" y="2057400"/>
            <a:ext cx="8991600" cy="1977390"/>
          </a:xfrm>
          <a:prstGeom prst="rect">
            <a:avLst/>
          </a:prstGeom>
          <a:solidFill>
            <a:srgbClr val="4C678E">
              <a:alpha val="100000"/>
            </a:srgbClr>
          </a:solidFill>
          <a:ln/>
        </p:spPr>
        <p:txBody>
          <a:bodyPr vert="horz" wrap="square" lIns="91440" tIns="45720" rIns="91440" bIns="45720" rtlCol="0" anchor="ctr" anchorCtr="0">
            <a:normAutofit/>
          </a:bodyPr>
          <a:lstStyle/>
          <a:p>
            <a:pPr algn="ctr">
              <a:lnSpc>
                <a:spcPct val="120000"/>
              </a:lnSpc>
            </a:pPr>
            <a:r>
              <a:rPr lang="en-US" sz="4950" b="1" dirty="0">
                <a:solidFill>
                  <a:srgbClr val="4C678E">
                    <a:alpha val="100000"/>
                  </a:srgbClr>
                </a:solidFill>
                <a:latin typeface="Microsoft Yahei"/>
                <a:ea typeface="Microsoft Yahei"/>
                <a:cs typeface="Microsoft Yahei"/>
              </a:rPr>
              <a:t>家</a:t>
            </a:r>
            <a:r>
              <a:rPr lang="zh-CN" altLang="en-US" sz="5400" dirty="0">
                <a:solidFill>
                  <a:schemeClr val="bg1"/>
                </a:solidFill>
              </a:rPr>
              <a:t>家庭血压监测对血压管理的作用</a:t>
            </a:r>
            <a:endParaRPr lang="en-US" sz="4950" b="1" dirty="0">
              <a:solidFill>
                <a:schemeClr val="bg1"/>
              </a:solidFill>
              <a:latin typeface="Microsoft Yahei"/>
              <a:ea typeface="Microsoft Yahei"/>
              <a:cs typeface="Microsoft Yahei"/>
            </a:endParaRPr>
          </a:p>
        </p:txBody>
      </p:sp>
      <p:sp>
        <p:nvSpPr>
          <p:cNvPr id="15" name="副标题 2">
            <a:extLst>
              <a:ext uri="{FF2B5EF4-FFF2-40B4-BE49-F238E27FC236}">
                <a16:creationId xmlns:a16="http://schemas.microsoft.com/office/drawing/2014/main" id="{DBFDFA6E-A43F-CB72-F945-EB5091C3D56C}"/>
              </a:ext>
            </a:extLst>
          </p:cNvPr>
          <p:cNvSpPr txBox="1">
            <a:spLocks/>
          </p:cNvSpPr>
          <p:nvPr/>
        </p:nvSpPr>
        <p:spPr>
          <a:xfrm>
            <a:off x="3200400" y="4572000"/>
            <a:ext cx="5791200" cy="965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a:t>江苏省老年医院</a:t>
            </a:r>
            <a:r>
              <a:rPr lang="en-US" altLang="zh-CN" sz="2400" b="1" dirty="0"/>
              <a:t>     </a:t>
            </a:r>
            <a:r>
              <a:rPr lang="zh-CN" altLang="en-US" sz="2400" b="1" dirty="0"/>
              <a:t>江苏省省级机关医院</a:t>
            </a:r>
          </a:p>
          <a:p>
            <a:pPr marL="0" indent="0">
              <a:buNone/>
            </a:pPr>
            <a:r>
              <a:rPr lang="zh-CN" altLang="en-US" sz="2400" b="1" dirty="0"/>
              <a:t>                            王 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51384" y="448613"/>
            <a:ext cx="8229600" cy="1143000"/>
          </a:xfrm>
          <a:prstGeom prst="rect">
            <a:avLst/>
          </a:prstGeom>
          <a:noFill/>
          <a:ln/>
        </p:spPr>
        <p:txBody>
          <a:bodyPr vert="horz" wrap="square" lIns="91440" tIns="45720" rIns="91440" bIns="45720" rtlCol="0" anchor="ctr" anchorCtr="0">
            <a:normAutofit/>
          </a:bodyPr>
          <a:lstStyle/>
          <a:p>
            <a:pPr>
              <a:lnSpc>
                <a:spcPct val="140000"/>
              </a:lnSpc>
              <a:spcBef>
                <a:spcPct val="0"/>
              </a:spcBef>
              <a:defRPr/>
            </a:pPr>
            <a:r>
              <a:rPr lang="en-US" sz="3000" b="1" dirty="0">
                <a:solidFill>
                  <a:schemeClr val="dk2">
                    <a:alpha val="100000"/>
                  </a:schemeClr>
                </a:solidFill>
                <a:latin typeface="Microsoft Yahei"/>
                <a:ea typeface="Microsoft Yahei"/>
              </a:rPr>
              <a:t>美国家庭血压监测临床诊疗应用</a:t>
            </a:r>
          </a:p>
        </p:txBody>
      </p:sp>
      <p:pic>
        <p:nvPicPr>
          <p:cNvPr id="3" name="Picture 3"/>
          <p:cNvPicPr>
            <a:picLocks noChangeAspect="1"/>
          </p:cNvPicPr>
          <p:nvPr/>
        </p:nvPicPr>
        <p:blipFill>
          <a:blip r:embed="rId4"/>
          <a:srcRect/>
          <a:stretch>
            <a:fillRect/>
          </a:stretch>
        </p:blipFill>
        <p:spPr>
          <a:xfrm>
            <a:off x="191344" y="1484784"/>
            <a:ext cx="7704856" cy="4248472"/>
          </a:xfrm>
          <a:prstGeom prst="rect">
            <a:avLst/>
          </a:prstGeom>
          <a:noFill/>
        </p:spPr>
      </p:pic>
      <p:pic>
        <p:nvPicPr>
          <p:cNvPr id="4" name="Picture 4"/>
          <p:cNvPicPr>
            <a:picLocks noChangeAspect="1"/>
          </p:cNvPicPr>
          <p:nvPr/>
        </p:nvPicPr>
        <p:blipFill>
          <a:blip r:embed="rId5"/>
          <a:srcRect/>
          <a:stretch>
            <a:fillRect/>
          </a:stretch>
        </p:blipFill>
        <p:spPr>
          <a:xfrm>
            <a:off x="6023992" y="6165304"/>
            <a:ext cx="7724301" cy="38408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25247" y="233384"/>
            <a:ext cx="8229600" cy="936104"/>
          </a:xfrm>
          <a:prstGeom prst="rect">
            <a:avLst/>
          </a:prstGeom>
          <a:noFill/>
          <a:ln/>
        </p:spPr>
        <p:txBody>
          <a:bodyPr vert="horz" wrap="square" lIns="91440" tIns="45720" rIns="91440" bIns="45720" rtlCol="0" anchor="ctr" anchorCtr="0">
            <a:normAutofit/>
          </a:bodyPr>
          <a:lstStyle/>
          <a:p>
            <a:pPr>
              <a:lnSpc>
                <a:spcPct val="140000"/>
              </a:lnSpc>
              <a:spcBef>
                <a:spcPct val="0"/>
              </a:spcBef>
              <a:defRPr/>
            </a:pPr>
            <a:r>
              <a:rPr lang="en-US" sz="3000" b="1" dirty="0">
                <a:solidFill>
                  <a:schemeClr val="dk2">
                    <a:alpha val="100000"/>
                  </a:schemeClr>
                </a:solidFill>
                <a:latin typeface="Microsoft Yahei"/>
                <a:ea typeface="Microsoft Yahei"/>
              </a:rPr>
              <a:t>亚洲家庭血压监测应用方案</a:t>
            </a:r>
          </a:p>
        </p:txBody>
      </p:sp>
      <p:pic>
        <p:nvPicPr>
          <p:cNvPr id="3" name="Picture 3"/>
          <p:cNvPicPr>
            <a:picLocks noChangeAspect="1"/>
          </p:cNvPicPr>
          <p:nvPr/>
        </p:nvPicPr>
        <p:blipFill>
          <a:blip r:embed="rId3"/>
          <a:srcRect/>
          <a:stretch>
            <a:fillRect/>
          </a:stretch>
        </p:blipFill>
        <p:spPr>
          <a:xfrm>
            <a:off x="911424" y="1169488"/>
            <a:ext cx="4032448" cy="5112568"/>
          </a:xfrm>
          <a:prstGeom prst="rect">
            <a:avLst/>
          </a:prstGeom>
          <a:noFill/>
        </p:spPr>
      </p:pic>
      <p:pic>
        <p:nvPicPr>
          <p:cNvPr id="4" name="Picture 4"/>
          <p:cNvPicPr>
            <a:picLocks noChangeAspect="1"/>
          </p:cNvPicPr>
          <p:nvPr/>
        </p:nvPicPr>
        <p:blipFill>
          <a:blip r:embed="rId4"/>
          <a:srcRect/>
          <a:stretch>
            <a:fillRect/>
          </a:stretch>
        </p:blipFill>
        <p:spPr>
          <a:xfrm>
            <a:off x="5807968" y="980728"/>
            <a:ext cx="3744416" cy="5184576"/>
          </a:xfrm>
          <a:prstGeom prst="rect">
            <a:avLst/>
          </a:prstGeom>
          <a:noFill/>
        </p:spPr>
      </p:pic>
      <p:pic>
        <p:nvPicPr>
          <p:cNvPr id="5" name="Picture 5"/>
          <p:cNvPicPr>
            <a:picLocks noChangeAspect="1"/>
          </p:cNvPicPr>
          <p:nvPr/>
        </p:nvPicPr>
        <p:blipFill>
          <a:blip r:embed="rId5"/>
          <a:srcRect/>
          <a:stretch>
            <a:fillRect/>
          </a:stretch>
        </p:blipFill>
        <p:spPr>
          <a:xfrm>
            <a:off x="4295800" y="6327132"/>
            <a:ext cx="7998645" cy="3292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83898" y="1884193"/>
            <a:ext cx="4632960" cy="2072640"/>
          </a:xfrm>
          <a:prstGeom prst="rect">
            <a:avLst/>
          </a:prstGeom>
          <a:solidFill>
            <a:schemeClr val="lt2">
              <a:alpha val="80000"/>
            </a:schemeClr>
          </a:solidFill>
          <a:ln/>
        </p:spPr>
      </p:sp>
      <p:sp>
        <p:nvSpPr>
          <p:cNvPr id="3" name="TextBox 3"/>
          <p:cNvSpPr txBox="1"/>
          <p:nvPr/>
        </p:nvSpPr>
        <p:spPr>
          <a:xfrm>
            <a:off x="1440296" y="2372391"/>
            <a:ext cx="3905833" cy="561975"/>
          </a:xfrm>
          <a:prstGeom prst="rect">
            <a:avLst/>
          </a:prstGeom>
          <a:ln/>
        </p:spPr>
        <p:txBody>
          <a:bodyPr vert="horz" wrap="square" lIns="114300" tIns="57150" rIns="114300" bIns="57150" rtlCol="0" anchor="ctr" anchorCtr="0">
            <a:noAutofit/>
          </a:bodyPr>
          <a:lstStyle/>
          <a:p>
            <a:pPr algn="ctr">
              <a:lnSpc>
                <a:spcPct val="120000"/>
              </a:lnSpc>
            </a:pPr>
            <a:r>
              <a:rPr lang="en-US" sz="2000" b="1" dirty="0">
                <a:solidFill>
                  <a:schemeClr val="accent1">
                    <a:alpha val="100000"/>
                  </a:schemeClr>
                </a:solidFill>
                <a:latin typeface="Microsoft Yahei"/>
                <a:ea typeface="Microsoft Yahei"/>
                <a:cs typeface="Microsoft Yahei"/>
              </a:rPr>
              <a:t>血压监测建议</a:t>
            </a:r>
          </a:p>
        </p:txBody>
      </p:sp>
      <p:sp>
        <p:nvSpPr>
          <p:cNvPr id="4" name="TextBox 4"/>
          <p:cNvSpPr txBox="1"/>
          <p:nvPr/>
        </p:nvSpPr>
        <p:spPr>
          <a:xfrm>
            <a:off x="1440296" y="2842926"/>
            <a:ext cx="3905250" cy="781050"/>
          </a:xfrm>
          <a:prstGeom prst="rect">
            <a:avLst/>
          </a:prstGeom>
          <a:ln/>
        </p:spPr>
        <p:txBody>
          <a:bodyPr vert="horz" wrap="square" lIns="114300" tIns="57150" rIns="114300" bIns="57150" rtlCol="0" anchor="t" anchorCtr="0">
            <a:noAutofit/>
          </a:bodyPr>
          <a:lstStyle/>
          <a:p>
            <a:pPr algn="ctr">
              <a:lnSpc>
                <a:spcPct val="140000"/>
              </a:lnSpc>
            </a:pPr>
            <a:r>
              <a:rPr lang="en-US" sz="1500" dirty="0">
                <a:solidFill>
                  <a:schemeClr val="dk1">
                    <a:alpha val="100000"/>
                  </a:schemeClr>
                </a:solidFill>
                <a:latin typeface="Microsoft Yahei"/>
                <a:ea typeface="Microsoft Yahei"/>
                <a:cs typeface="Microsoft Yahei"/>
              </a:rPr>
              <a:t>每日早</a:t>
            </a:r>
            <a:r>
              <a:rPr lang="zh-CN" altLang="en-US" sz="1500" dirty="0">
                <a:solidFill>
                  <a:schemeClr val="dk1">
                    <a:alpha val="100000"/>
                  </a:schemeClr>
                </a:solidFill>
                <a:latin typeface="Microsoft Yahei"/>
                <a:ea typeface="Microsoft Yahei"/>
                <a:cs typeface="Microsoft Yahei"/>
              </a:rPr>
              <a:t>、</a:t>
            </a:r>
            <a:r>
              <a:rPr lang="en-US" sz="1500" dirty="0">
                <a:solidFill>
                  <a:schemeClr val="dk1">
                    <a:alpha val="100000"/>
                  </a:schemeClr>
                </a:solidFill>
                <a:latin typeface="Microsoft Yahei"/>
                <a:ea typeface="Microsoft Yahei"/>
                <a:cs typeface="Microsoft Yahei"/>
              </a:rPr>
              <a:t>晚测量，坐位休息5分钟后测2-3次，每次间隔1分钟。</a:t>
            </a:r>
          </a:p>
        </p:txBody>
      </p:sp>
      <p:sp>
        <p:nvSpPr>
          <p:cNvPr id="5" name="AutoShape 5"/>
          <p:cNvSpPr/>
          <p:nvPr/>
        </p:nvSpPr>
        <p:spPr>
          <a:xfrm rot="2700000">
            <a:off x="3004919" y="1488734"/>
            <a:ext cx="790918" cy="790918"/>
          </a:xfrm>
          <a:prstGeom prst="roundRect">
            <a:avLst>
              <a:gd name="adj" fmla="val 16667"/>
            </a:avLst>
          </a:prstGeom>
          <a:noFill/>
          <a:ln w="19050">
            <a:solidFill>
              <a:schemeClr val="accent1">
                <a:alpha val="100000"/>
              </a:schemeClr>
            </a:solidFill>
            <a:prstDash val="solid"/>
          </a:ln>
        </p:spPr>
      </p:sp>
      <p:sp>
        <p:nvSpPr>
          <p:cNvPr id="6" name="Freeform 6"/>
          <p:cNvSpPr/>
          <p:nvPr/>
        </p:nvSpPr>
        <p:spPr>
          <a:xfrm>
            <a:off x="3129160" y="1649551"/>
            <a:ext cx="542436" cy="530244"/>
          </a:xfrm>
          <a:custGeom>
            <a:avLst/>
            <a:gdLst/>
            <a:ahLst/>
            <a:cxnLst/>
            <a:rect l="l" t="t" r="r" b="b"/>
            <a:pathLst>
              <a:path w="304800" h="304800">
                <a:moveTo>
                  <a:pt x="20031" y="114795"/>
                </a:moveTo>
                <a:lnTo>
                  <a:pt x="147647" y="273187"/>
                </a:lnTo>
                <a:lnTo>
                  <a:pt x="96469" y="114795"/>
                </a:lnTo>
                <a:lnTo>
                  <a:pt x="20031" y="114795"/>
                </a:lnTo>
                <a:close/>
              </a:path>
              <a:path w="304800" h="304800">
                <a:moveTo>
                  <a:pt x="110338" y="114795"/>
                </a:moveTo>
                <a:lnTo>
                  <a:pt x="155534" y="273510"/>
                </a:lnTo>
                <a:lnTo>
                  <a:pt x="194424" y="114795"/>
                </a:lnTo>
                <a:lnTo>
                  <a:pt x="110338" y="114795"/>
                </a:lnTo>
                <a:close/>
              </a:path>
              <a:path w="304800" h="304800">
                <a:moveTo>
                  <a:pt x="162411" y="273187"/>
                </a:moveTo>
                <a:lnTo>
                  <a:pt x="285264" y="114795"/>
                </a:lnTo>
                <a:lnTo>
                  <a:pt x="209417" y="114795"/>
                </a:lnTo>
                <a:lnTo>
                  <a:pt x="162411" y="273187"/>
                </a:lnTo>
                <a:close/>
              </a:path>
              <a:path w="304800" h="304800">
                <a:moveTo>
                  <a:pt x="285550" y="104432"/>
                </a:moveTo>
                <a:lnTo>
                  <a:pt x="248717" y="41453"/>
                </a:lnTo>
                <a:lnTo>
                  <a:pt x="211865" y="104432"/>
                </a:lnTo>
                <a:lnTo>
                  <a:pt x="285550" y="104432"/>
                </a:lnTo>
                <a:close/>
              </a:path>
              <a:path w="304800" h="304800">
                <a:moveTo>
                  <a:pt x="237134" y="37843"/>
                </a:moveTo>
                <a:lnTo>
                  <a:pt x="163449" y="37843"/>
                </a:lnTo>
                <a:lnTo>
                  <a:pt x="200282" y="102984"/>
                </a:lnTo>
                <a:lnTo>
                  <a:pt x="237134" y="37843"/>
                </a:lnTo>
                <a:close/>
              </a:path>
              <a:path w="304800" h="304800">
                <a:moveTo>
                  <a:pt x="188957" y="104432"/>
                </a:moveTo>
                <a:lnTo>
                  <a:pt x="152124" y="41453"/>
                </a:lnTo>
                <a:lnTo>
                  <a:pt x="115281" y="104432"/>
                </a:lnTo>
                <a:lnTo>
                  <a:pt x="188957" y="104432"/>
                </a:lnTo>
                <a:close/>
              </a:path>
              <a:path w="304800" h="304800">
                <a:moveTo>
                  <a:pt x="141341" y="37843"/>
                </a:moveTo>
                <a:lnTo>
                  <a:pt x="67666" y="37843"/>
                </a:lnTo>
                <a:lnTo>
                  <a:pt x="104508" y="102984"/>
                </a:lnTo>
                <a:lnTo>
                  <a:pt x="141341" y="37843"/>
                </a:lnTo>
                <a:close/>
              </a:path>
              <a:path w="304800" h="304800">
                <a:moveTo>
                  <a:pt x="56093" y="41453"/>
                </a:moveTo>
                <a:lnTo>
                  <a:pt x="19260" y="104432"/>
                </a:lnTo>
                <a:lnTo>
                  <a:pt x="92935" y="104432"/>
                </a:lnTo>
                <a:lnTo>
                  <a:pt x="56093" y="41453"/>
                </a:lnTo>
              </a:path>
            </a:pathLst>
          </a:custGeom>
          <a:solidFill>
            <a:schemeClr val="accent1">
              <a:alpha val="100000"/>
            </a:schemeClr>
          </a:solidFill>
          <a:ln/>
        </p:spPr>
      </p:sp>
      <p:sp>
        <p:nvSpPr>
          <p:cNvPr id="7" name="AutoShape 7"/>
          <p:cNvSpPr/>
          <p:nvPr/>
        </p:nvSpPr>
        <p:spPr>
          <a:xfrm>
            <a:off x="6454486" y="1884193"/>
            <a:ext cx="4632960" cy="2072640"/>
          </a:xfrm>
          <a:prstGeom prst="rect">
            <a:avLst/>
          </a:prstGeom>
          <a:solidFill>
            <a:schemeClr val="lt2">
              <a:alpha val="80000"/>
            </a:schemeClr>
          </a:solidFill>
          <a:ln/>
        </p:spPr>
      </p:sp>
      <p:sp>
        <p:nvSpPr>
          <p:cNvPr id="8" name="TextBox 8"/>
          <p:cNvSpPr txBox="1"/>
          <p:nvPr/>
        </p:nvSpPr>
        <p:spPr>
          <a:xfrm>
            <a:off x="6810884" y="2372391"/>
            <a:ext cx="3905833" cy="561975"/>
          </a:xfrm>
          <a:prstGeom prst="rect">
            <a:avLst/>
          </a:prstGeom>
          <a:ln/>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Microsoft Yahei"/>
                <a:ea typeface="Microsoft Yahei"/>
                <a:cs typeface="Microsoft Yahei"/>
              </a:rPr>
              <a:t>不同情况下的监测频率</a:t>
            </a:r>
          </a:p>
        </p:txBody>
      </p:sp>
      <p:sp>
        <p:nvSpPr>
          <p:cNvPr id="9" name="TextBox 9"/>
          <p:cNvSpPr txBox="1"/>
          <p:nvPr/>
        </p:nvSpPr>
        <p:spPr>
          <a:xfrm>
            <a:off x="6810884" y="2842926"/>
            <a:ext cx="3905250" cy="781050"/>
          </a:xfrm>
          <a:prstGeom prst="rect">
            <a:avLst/>
          </a:prstGeom>
          <a:ln/>
        </p:spPr>
        <p:txBody>
          <a:bodyPr vert="horz" wrap="square" lIns="114300" tIns="57150" rIns="114300" bIns="57150" rtlCol="0" anchor="t" anchorCtr="0">
            <a:noAutofit/>
          </a:bodyPr>
          <a:lstStyle/>
          <a:p>
            <a:pPr algn="ctr">
              <a:lnSpc>
                <a:spcPct val="140000"/>
              </a:lnSpc>
            </a:pPr>
            <a:r>
              <a:rPr lang="en-US" sz="1500" dirty="0">
                <a:solidFill>
                  <a:schemeClr val="dk1">
                    <a:alpha val="100000"/>
                  </a:schemeClr>
                </a:solidFill>
                <a:latin typeface="Microsoft Yahei"/>
                <a:ea typeface="Microsoft Yahei"/>
                <a:cs typeface="Microsoft Yahei"/>
              </a:rPr>
              <a:t>初诊</a:t>
            </a:r>
            <a:r>
              <a:rPr lang="zh-CN" altLang="en-US" sz="1500" dirty="0">
                <a:solidFill>
                  <a:schemeClr val="dk1">
                    <a:alpha val="100000"/>
                  </a:schemeClr>
                </a:solidFill>
                <a:latin typeface="Microsoft Yahei"/>
                <a:ea typeface="Microsoft Yahei"/>
                <a:cs typeface="Microsoft Yahei"/>
              </a:rPr>
              <a:t>患者、治疗早期或虽经治疗但血压尚未达标患者</a:t>
            </a:r>
            <a:r>
              <a:rPr lang="en-US" sz="1500" dirty="0">
                <a:solidFill>
                  <a:schemeClr val="dk1">
                    <a:alpha val="100000"/>
                  </a:schemeClr>
                </a:solidFill>
                <a:latin typeface="Microsoft Yahei"/>
                <a:ea typeface="Microsoft Yahei"/>
                <a:cs typeface="Microsoft Yahei"/>
              </a:rPr>
              <a:t>连续测5-7天；控制良好时，每周至少测1天。</a:t>
            </a:r>
          </a:p>
        </p:txBody>
      </p:sp>
      <p:sp>
        <p:nvSpPr>
          <p:cNvPr id="10" name="AutoShape 10"/>
          <p:cNvSpPr/>
          <p:nvPr/>
        </p:nvSpPr>
        <p:spPr>
          <a:xfrm rot="2700000">
            <a:off x="8375506" y="1488734"/>
            <a:ext cx="790918" cy="790918"/>
          </a:xfrm>
          <a:prstGeom prst="roundRect">
            <a:avLst>
              <a:gd name="adj" fmla="val 16667"/>
            </a:avLst>
          </a:prstGeom>
          <a:noFill/>
          <a:ln w="19050">
            <a:solidFill>
              <a:schemeClr val="accent1">
                <a:alpha val="100000"/>
              </a:schemeClr>
            </a:solidFill>
            <a:prstDash val="solid"/>
          </a:ln>
        </p:spPr>
      </p:sp>
      <p:sp>
        <p:nvSpPr>
          <p:cNvPr id="11" name="AutoShape 11"/>
          <p:cNvSpPr/>
          <p:nvPr/>
        </p:nvSpPr>
        <p:spPr>
          <a:xfrm>
            <a:off x="1083898" y="4577646"/>
            <a:ext cx="4632960" cy="2072640"/>
          </a:xfrm>
          <a:prstGeom prst="rect">
            <a:avLst/>
          </a:prstGeom>
          <a:solidFill>
            <a:schemeClr val="lt2">
              <a:alpha val="80000"/>
            </a:schemeClr>
          </a:solidFill>
          <a:ln/>
        </p:spPr>
      </p:sp>
      <p:sp>
        <p:nvSpPr>
          <p:cNvPr id="12" name="TextBox 12"/>
          <p:cNvSpPr txBox="1"/>
          <p:nvPr/>
        </p:nvSpPr>
        <p:spPr>
          <a:xfrm>
            <a:off x="1440296" y="5065844"/>
            <a:ext cx="3905833" cy="561975"/>
          </a:xfrm>
          <a:prstGeom prst="rect">
            <a:avLst/>
          </a:prstGeom>
          <a:ln/>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Microsoft Yahei"/>
                <a:ea typeface="Microsoft Yahei"/>
                <a:cs typeface="Microsoft Yahei"/>
              </a:rPr>
              <a:t>测量时间</a:t>
            </a:r>
          </a:p>
        </p:txBody>
      </p:sp>
      <p:sp>
        <p:nvSpPr>
          <p:cNvPr id="13" name="TextBox 13"/>
          <p:cNvSpPr txBox="1"/>
          <p:nvPr/>
        </p:nvSpPr>
        <p:spPr>
          <a:xfrm>
            <a:off x="1440296" y="5536379"/>
            <a:ext cx="3905250" cy="781050"/>
          </a:xfrm>
          <a:prstGeom prst="rect">
            <a:avLst/>
          </a:prstGeom>
          <a:ln/>
        </p:spPr>
        <p:txBody>
          <a:bodyPr vert="horz" wrap="square" lIns="114300" tIns="57150" rIns="114300" bIns="57150" rtlCol="0" anchor="t" anchorCtr="0">
            <a:noAutofit/>
          </a:bodyPr>
          <a:lstStyle/>
          <a:p>
            <a:pPr algn="ctr">
              <a:lnSpc>
                <a:spcPct val="140000"/>
              </a:lnSpc>
            </a:pPr>
            <a:r>
              <a:rPr lang="zh-CN" altLang="en-US" sz="1500" dirty="0">
                <a:solidFill>
                  <a:schemeClr val="dk1">
                    <a:alpha val="100000"/>
                  </a:schemeClr>
                </a:solidFill>
                <a:latin typeface="Microsoft Yahei"/>
                <a:ea typeface="Microsoft Yahei"/>
              </a:rPr>
              <a:t>早上血压测量应于起床后</a:t>
            </a:r>
            <a:r>
              <a:rPr lang="en-US" altLang="zh-CN" sz="1500" dirty="0">
                <a:solidFill>
                  <a:schemeClr val="dk1">
                    <a:alpha val="100000"/>
                  </a:schemeClr>
                </a:solidFill>
                <a:latin typeface="Microsoft Yahei"/>
                <a:ea typeface="Microsoft Yahei"/>
              </a:rPr>
              <a:t>1h</a:t>
            </a:r>
            <a:r>
              <a:rPr lang="zh-CN" altLang="en-US" sz="1500" dirty="0">
                <a:solidFill>
                  <a:schemeClr val="dk1">
                    <a:alpha val="100000"/>
                  </a:schemeClr>
                </a:solidFill>
                <a:latin typeface="Microsoft Yahei"/>
                <a:ea typeface="Microsoft Yahei"/>
              </a:rPr>
              <a:t>内进行，服用降压药物之前、早餐前</a:t>
            </a:r>
            <a:r>
              <a:rPr lang="en-US" altLang="zh-CN" sz="1500" dirty="0">
                <a:solidFill>
                  <a:schemeClr val="dk1">
                    <a:alpha val="100000"/>
                  </a:schemeClr>
                </a:solidFill>
                <a:latin typeface="Microsoft Yahei"/>
                <a:ea typeface="Microsoft Yahei"/>
              </a:rPr>
              <a:t>; </a:t>
            </a:r>
            <a:r>
              <a:rPr lang="zh-CN" altLang="en-US" sz="1500" dirty="0">
                <a:solidFill>
                  <a:schemeClr val="dk1">
                    <a:alpha val="100000"/>
                  </a:schemeClr>
                </a:solidFill>
                <a:latin typeface="Microsoft Yahei"/>
                <a:ea typeface="Microsoft Yahei"/>
              </a:rPr>
              <a:t>晚间血压测量于晚饭后、上床睡觉前</a:t>
            </a:r>
            <a:r>
              <a:rPr lang="en-US" altLang="zh-CN" sz="1500" dirty="0">
                <a:solidFill>
                  <a:schemeClr val="dk1">
                    <a:alpha val="100000"/>
                  </a:schemeClr>
                </a:solidFill>
                <a:latin typeface="Microsoft Yahei"/>
                <a:ea typeface="Microsoft Yahei"/>
              </a:rPr>
              <a:t>1h</a:t>
            </a:r>
            <a:r>
              <a:rPr lang="zh-CN" altLang="en-US" sz="1500" dirty="0">
                <a:solidFill>
                  <a:schemeClr val="dk1">
                    <a:alpha val="100000"/>
                  </a:schemeClr>
                </a:solidFill>
                <a:latin typeface="Microsoft Yahei"/>
                <a:ea typeface="Microsoft Yahei"/>
              </a:rPr>
              <a:t>前进行</a:t>
            </a:r>
            <a:endParaRPr lang="en-US" sz="1500" dirty="0">
              <a:solidFill>
                <a:schemeClr val="dk1">
                  <a:alpha val="100000"/>
                </a:schemeClr>
              </a:solidFill>
              <a:latin typeface="Microsoft Yahei"/>
              <a:ea typeface="Microsoft Yahei"/>
            </a:endParaRPr>
          </a:p>
        </p:txBody>
      </p:sp>
      <p:sp>
        <p:nvSpPr>
          <p:cNvPr id="14" name="AutoShape 14"/>
          <p:cNvSpPr/>
          <p:nvPr/>
        </p:nvSpPr>
        <p:spPr>
          <a:xfrm rot="2700000">
            <a:off x="3004919" y="4182187"/>
            <a:ext cx="790918" cy="790918"/>
          </a:xfrm>
          <a:prstGeom prst="roundRect">
            <a:avLst>
              <a:gd name="adj" fmla="val 16667"/>
            </a:avLst>
          </a:prstGeom>
          <a:noFill/>
          <a:ln w="19050">
            <a:solidFill>
              <a:schemeClr val="accent1">
                <a:alpha val="100000"/>
              </a:schemeClr>
            </a:solidFill>
            <a:prstDash val="solid"/>
          </a:ln>
        </p:spPr>
      </p:sp>
      <p:sp>
        <p:nvSpPr>
          <p:cNvPr id="15" name="AutoShape 15"/>
          <p:cNvSpPr/>
          <p:nvPr/>
        </p:nvSpPr>
        <p:spPr>
          <a:xfrm>
            <a:off x="6454486" y="4577646"/>
            <a:ext cx="4632960" cy="2072640"/>
          </a:xfrm>
          <a:prstGeom prst="rect">
            <a:avLst/>
          </a:prstGeom>
          <a:solidFill>
            <a:schemeClr val="lt2">
              <a:alpha val="80000"/>
            </a:schemeClr>
          </a:solidFill>
          <a:ln/>
        </p:spPr>
      </p:sp>
      <p:sp>
        <p:nvSpPr>
          <p:cNvPr id="16" name="TextBox 16"/>
          <p:cNvSpPr txBox="1"/>
          <p:nvPr/>
        </p:nvSpPr>
        <p:spPr>
          <a:xfrm>
            <a:off x="6810884" y="5065844"/>
            <a:ext cx="3905833" cy="561975"/>
          </a:xfrm>
          <a:prstGeom prst="rect">
            <a:avLst/>
          </a:prstGeom>
          <a:ln/>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Microsoft Yahei"/>
                <a:ea typeface="Microsoft Yahei"/>
                <a:cs typeface="Microsoft Yahei"/>
              </a:rPr>
              <a:t>监测记录</a:t>
            </a:r>
          </a:p>
        </p:txBody>
      </p:sp>
      <p:sp>
        <p:nvSpPr>
          <p:cNvPr id="17" name="TextBox 17"/>
          <p:cNvSpPr txBox="1"/>
          <p:nvPr/>
        </p:nvSpPr>
        <p:spPr>
          <a:xfrm>
            <a:off x="6810884" y="5536379"/>
            <a:ext cx="3905250" cy="781050"/>
          </a:xfrm>
          <a:prstGeom prst="rect">
            <a:avLst/>
          </a:prstGeom>
          <a:ln/>
        </p:spPr>
        <p:txBody>
          <a:bodyPr vert="horz" wrap="square" lIns="114300" tIns="57150" rIns="114300" bIns="57150" rtlCol="0" anchor="t" anchorCtr="0">
            <a:noAutofit/>
          </a:bodyPr>
          <a:lstStyle/>
          <a:p>
            <a:pPr algn="ctr">
              <a:lnSpc>
                <a:spcPct val="140000"/>
              </a:lnSpc>
            </a:pPr>
            <a:r>
              <a:rPr lang="zh-CN" altLang="en-US" sz="1500" dirty="0">
                <a:solidFill>
                  <a:schemeClr val="dk1">
                    <a:alpha val="100000"/>
                  </a:schemeClr>
                </a:solidFill>
                <a:latin typeface="Microsoft Yahei"/>
                <a:ea typeface="Microsoft Yahei"/>
              </a:rPr>
              <a:t>为了确保家庭血压监测的质量，血压监测期间应记录起床时间、上床睡觉时间、三餐时间及服药时间</a:t>
            </a:r>
            <a:endParaRPr lang="en-US" sz="1500" dirty="0">
              <a:solidFill>
                <a:schemeClr val="dk1">
                  <a:alpha val="100000"/>
                </a:schemeClr>
              </a:solidFill>
              <a:latin typeface="Microsoft Yahei"/>
              <a:ea typeface="Microsoft Yahei"/>
            </a:endParaRPr>
          </a:p>
        </p:txBody>
      </p:sp>
      <p:sp>
        <p:nvSpPr>
          <p:cNvPr id="18" name="AutoShape 18"/>
          <p:cNvSpPr/>
          <p:nvPr/>
        </p:nvSpPr>
        <p:spPr>
          <a:xfrm rot="2700000">
            <a:off x="8375506" y="4182187"/>
            <a:ext cx="790918" cy="790918"/>
          </a:xfrm>
          <a:prstGeom prst="roundRect">
            <a:avLst>
              <a:gd name="adj" fmla="val 16667"/>
            </a:avLst>
          </a:prstGeom>
          <a:noFill/>
          <a:ln w="19050">
            <a:solidFill>
              <a:schemeClr val="accent1">
                <a:alpha val="100000"/>
              </a:schemeClr>
            </a:solidFill>
            <a:prstDash val="solid"/>
          </a:ln>
        </p:spPr>
      </p:sp>
      <p:sp>
        <p:nvSpPr>
          <p:cNvPr id="19" name="Freeform 19"/>
          <p:cNvSpPr/>
          <p:nvPr/>
        </p:nvSpPr>
        <p:spPr>
          <a:xfrm>
            <a:off x="8537089" y="1625167"/>
            <a:ext cx="492903" cy="492903"/>
          </a:xfrm>
          <a:custGeom>
            <a:avLst/>
            <a:gdLst/>
            <a:ahLst/>
            <a:cxnLst/>
            <a:rect l="l" t="t" r="r" b="b"/>
            <a:pathLst>
              <a:path w="304800" h="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path>
              <a:path w="304800" h="304800">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path>
            </a:pathLst>
          </a:custGeom>
          <a:solidFill>
            <a:schemeClr val="accent1">
              <a:alpha val="100000"/>
            </a:schemeClr>
          </a:solidFill>
          <a:ln/>
        </p:spPr>
      </p:sp>
      <p:sp>
        <p:nvSpPr>
          <p:cNvPr id="20" name="Freeform 20"/>
          <p:cNvSpPr/>
          <p:nvPr/>
        </p:nvSpPr>
        <p:spPr>
          <a:xfrm>
            <a:off x="3162169" y="4323679"/>
            <a:ext cx="476417" cy="476417"/>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path>
              <a:path w="304800" h="304800">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path>
              <a:path w="304800" h="304800">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path>
              <a:path w="304800" h="304800">
                <a:moveTo>
                  <a:pt x="121920" y="60960"/>
                </a:moveTo>
                <a:lnTo>
                  <a:pt x="121920" y="76200"/>
                </a:lnTo>
                <a:lnTo>
                  <a:pt x="182880" y="76200"/>
                </a:lnTo>
                <a:lnTo>
                  <a:pt x="182880" y="60960"/>
                </a:lnTo>
                <a:lnTo>
                  <a:pt x="121920" y="60960"/>
                </a:lnTo>
              </a:path>
            </a:pathLst>
          </a:custGeom>
          <a:solidFill>
            <a:schemeClr val="accent1">
              <a:alpha val="100000"/>
            </a:schemeClr>
          </a:solidFill>
          <a:ln/>
        </p:spPr>
      </p:sp>
      <p:sp>
        <p:nvSpPr>
          <p:cNvPr id="21" name="Freeform 21"/>
          <p:cNvSpPr/>
          <p:nvPr/>
        </p:nvSpPr>
        <p:spPr>
          <a:xfrm>
            <a:off x="8516999" y="4323679"/>
            <a:ext cx="507934" cy="507934"/>
          </a:xfrm>
          <a:custGeom>
            <a:avLst/>
            <a:gdLst/>
            <a:ahLst/>
            <a:cxnLst/>
            <a:rect l="l" t="t" r="r" b="b"/>
            <a:pathLst>
              <a:path w="304800" h="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path>
              <a:path w="304800" h="304800">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path>
              <a:path w="304800" h="304800">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path>
              <a:path w="304800" h="304800">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path>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path>
            </a:pathLst>
          </a:custGeom>
          <a:solidFill>
            <a:schemeClr val="accent1">
              <a:alpha val="100000"/>
            </a:schemeClr>
          </a:solidFill>
          <a:ln/>
        </p:spPr>
      </p:sp>
      <p:sp>
        <p:nvSpPr>
          <p:cNvPr id="22" name="TextBox 22"/>
          <p:cNvSpPr txBox="1"/>
          <p:nvPr/>
        </p:nvSpPr>
        <p:spPr>
          <a:xfrm>
            <a:off x="476023" y="265328"/>
            <a:ext cx="11239500" cy="914400"/>
          </a:xfrm>
          <a:prstGeom prst="rect">
            <a:avLst/>
          </a:prstGeom>
          <a:ln/>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Microsoft Yahei"/>
                <a:ea typeface="Microsoft Yahei"/>
                <a:cs typeface="Microsoft Yahei"/>
              </a:rPr>
              <a:t>我国家庭血压监测应用方案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51384" y="519329"/>
            <a:ext cx="8229600" cy="1143000"/>
          </a:xfrm>
          <a:prstGeom prst="rect">
            <a:avLst/>
          </a:prstGeom>
          <a:noFill/>
          <a:ln/>
        </p:spPr>
        <p:txBody>
          <a:bodyPr vert="horz" wrap="square" lIns="91440" tIns="45720" rIns="91440" bIns="45720" rtlCol="0" anchor="ctr" anchorCtr="0">
            <a:normAutofit/>
          </a:bodyPr>
          <a:lstStyle/>
          <a:p>
            <a:pPr>
              <a:lnSpc>
                <a:spcPct val="140000"/>
              </a:lnSpc>
              <a:spcBef>
                <a:spcPct val="0"/>
              </a:spcBef>
              <a:defRPr/>
            </a:pPr>
            <a:r>
              <a:rPr lang="en-US" sz="3000" b="1" dirty="0">
                <a:solidFill>
                  <a:schemeClr val="dk2">
                    <a:alpha val="100000"/>
                  </a:schemeClr>
                </a:solidFill>
                <a:latin typeface="Microsoft Yahei"/>
                <a:ea typeface="Microsoft Yahei"/>
              </a:rPr>
              <a:t>我国家庭血压的诊断与疗效判断标准</a:t>
            </a:r>
          </a:p>
        </p:txBody>
      </p:sp>
      <p:pic>
        <p:nvPicPr>
          <p:cNvPr id="3" name="Picture 3"/>
          <p:cNvPicPr>
            <a:picLocks noChangeAspect="1"/>
          </p:cNvPicPr>
          <p:nvPr/>
        </p:nvPicPr>
        <p:blipFill>
          <a:blip r:embed="rId3"/>
          <a:srcRect/>
          <a:stretch>
            <a:fillRect/>
          </a:stretch>
        </p:blipFill>
        <p:spPr>
          <a:xfrm>
            <a:off x="6456040" y="5877272"/>
            <a:ext cx="6840305" cy="341406"/>
          </a:xfrm>
          <a:prstGeom prst="rect">
            <a:avLst/>
          </a:prstGeom>
        </p:spPr>
      </p:pic>
      <p:sp>
        <p:nvSpPr>
          <p:cNvPr id="4" name="TextBox 4"/>
          <p:cNvSpPr txBox="1"/>
          <p:nvPr/>
        </p:nvSpPr>
        <p:spPr>
          <a:xfrm>
            <a:off x="407368" y="1812708"/>
            <a:ext cx="11305256" cy="4525963"/>
          </a:xfrm>
          <a:prstGeom prst="rect">
            <a:avLst/>
          </a:prstGeom>
          <a:ln/>
        </p:spPr>
        <p:txBody>
          <a:bodyPr vert="horz" wrap="square" lIns="91440" tIns="45720" rIns="91440" bIns="45720" rtlCol="0" anchor="t" anchorCtr="0">
            <a:normAutofit/>
          </a:bodyPr>
          <a:lstStyle/>
          <a:p>
            <a:pPr marL="228600" lvl="1" indent="-228600" algn="l">
              <a:lnSpc>
                <a:spcPct val="90000"/>
              </a:lnSpc>
              <a:spcBef>
                <a:spcPts val="999"/>
              </a:spcBef>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家庭血压的平均值≥ 135/85 mmHg时，可以确诊高血压，或血压尚未控制。当诊室血压≥ 140/90 mmHg，而家庭血压＜ 135/85 mmHg时，可诊断为“白大衣性高血压”或“白大衣性未控制高血压” ； 而当诊室血压＜ 140/90 mmHg，而家庭血压≥ 135/85 </a:t>
            </a:r>
            <a:r>
              <a:rPr lang="en-US" sz="2400" dirty="0" err="1">
                <a:solidFill>
                  <a:schemeClr val="dk1">
                    <a:alpha val="100000"/>
                  </a:schemeClr>
                </a:solidFill>
                <a:latin typeface="微软雅黑" panose="020B0503020204020204" pitchFamily="34" charset="-122"/>
                <a:ea typeface="微软雅黑" panose="020B0503020204020204" pitchFamily="34" charset="-122"/>
                <a:cs typeface="宋体"/>
              </a:rPr>
              <a:t>mmHg时，可诊断为“隐匿性高血压”或“隐匿性未控制高血压</a:t>
            </a:r>
            <a:r>
              <a:rPr lang="en-US" sz="2400" dirty="0">
                <a:solidFill>
                  <a:schemeClr val="dk1">
                    <a:alpha val="100000"/>
                  </a:schemeClr>
                </a:solidFill>
                <a:latin typeface="宋体"/>
                <a:ea typeface="宋体"/>
                <a:cs typeface="宋体"/>
              </a:rPr>
              <a:t>”</a:t>
            </a:r>
            <a:r>
              <a:rPr lang="zh-CN" altLang="en-US" sz="2400" dirty="0">
                <a:solidFill>
                  <a:schemeClr val="dk1">
                    <a:alpha val="100000"/>
                  </a:schemeClr>
                </a:solidFill>
                <a:latin typeface="宋体"/>
                <a:ea typeface="宋体"/>
                <a:cs typeface="宋体"/>
              </a:rPr>
              <a:t>。</a:t>
            </a:r>
            <a:endParaRPr lang="en-US" sz="2400" dirty="0">
              <a:solidFill>
                <a:schemeClr val="dk1">
                  <a:alpha val="100000"/>
                </a:schemeClr>
              </a:solidFill>
              <a:latin typeface="宋体"/>
              <a:ea typeface="宋体"/>
              <a:cs typeface="宋体"/>
            </a:endParaRPr>
          </a:p>
          <a:p>
            <a:pPr marL="228600" lvl="1" indent="-228600" algn="l">
              <a:lnSpc>
                <a:spcPct val="90000"/>
              </a:lnSpc>
              <a:spcBef>
                <a:spcPts val="999"/>
              </a:spcBef>
              <a:buFont typeface="Arial"/>
              <a:buChar char="•"/>
            </a:pPr>
            <a:endParaRPr lang="en-US" sz="2400" dirty="0">
              <a:solidFill>
                <a:schemeClr val="dk1">
                  <a:alpha val="100000"/>
                </a:schemeClr>
              </a:solidFill>
              <a:latin typeface="宋体"/>
              <a:ea typeface="宋体"/>
              <a:cs typeface="宋体"/>
            </a:endParaRPr>
          </a:p>
          <a:p>
            <a:pPr marL="228600" lvl="1" indent="-228600" algn="l">
              <a:lnSpc>
                <a:spcPct val="90000"/>
              </a:lnSpc>
              <a:spcBef>
                <a:spcPts val="999"/>
              </a:spcBef>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通过家庭血压监测还可以评估清晨血压和晚间血压，根据清晨与晚间血压的平均值是否≥ 135/85 mmHg，诊断清晨高血压与晚间高血压 ； 在接受降压治疗的患者中，判断清晨血压和晚间血压是否已得到有效控制。</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456040" y="692696"/>
            <a:ext cx="4669160" cy="5688632"/>
          </a:xfrm>
          <a:prstGeom prst="rect">
            <a:avLst/>
          </a:prstGeom>
          <a:noFill/>
          <a:ln/>
        </p:spPr>
        <p:txBody>
          <a:bodyPr vert="horz" wrap="square" lIns="91440" tIns="45720" rIns="91440" bIns="45720" rtlCol="0" anchor="t" anchorCtr="0">
            <a:noAutofit/>
          </a:bodyPr>
          <a:lstStyle/>
          <a:p>
            <a:pPr marL="228600" lvl="1" indent="-228600" algn="l">
              <a:lnSpc>
                <a:spcPct val="90000"/>
              </a:lnSpc>
              <a:spcBef>
                <a:spcPts val="999"/>
              </a:spcBef>
              <a:buFont typeface="Arial"/>
              <a:buChar char="•"/>
              <a:defRPr/>
            </a:pPr>
            <a:r>
              <a:rPr lang="en-US" sz="2000" b="1" dirty="0">
                <a:solidFill>
                  <a:schemeClr val="accent1">
                    <a:alpha val="100000"/>
                  </a:schemeClr>
                </a:solidFill>
                <a:latin typeface="Microsoft Yahei"/>
                <a:ea typeface="Microsoft Yahei"/>
              </a:rPr>
              <a:t>规范家庭血压监测策略</a:t>
            </a:r>
            <a:r>
              <a:rPr lang="en-US" sz="1800" b="1" dirty="0">
                <a:solidFill>
                  <a:schemeClr val="dk1">
                    <a:alpha val="100000"/>
                  </a:schemeClr>
                </a:solidFill>
                <a:latin typeface="微软雅黑" panose="020B0503020204020204" pitchFamily="34" charset="-122"/>
                <a:ea typeface="微软雅黑" panose="020B0503020204020204" pitchFamily="34" charset="-122"/>
                <a:cs typeface="宋体"/>
              </a:rPr>
              <a:t>   </a:t>
            </a:r>
            <a:r>
              <a:rPr lang="en-US" sz="1800" dirty="0">
                <a:solidFill>
                  <a:schemeClr val="dk1">
                    <a:alpha val="100000"/>
                  </a:schemeClr>
                </a:solidFill>
                <a:latin typeface="微软雅黑" panose="020B0503020204020204" pitchFamily="34" charset="-122"/>
                <a:ea typeface="微软雅黑" panose="020B0503020204020204" pitchFamily="34" charset="-122"/>
                <a:cs typeface="宋体"/>
              </a:rPr>
              <a:t>每天清晨起床1小时内服药前测定2-3次血压，间隔1分钟，取平均值，晚上上床前1小时内测定2-3次血压，间隔1分钟，取平均值，至少连续监测3天，推荐监测7天，绘制个人家庭血压轨迹图；血压达标后每周至少监测1天。</a:t>
            </a:r>
            <a:endParaRPr lang="en-US" sz="1100" dirty="0">
              <a:latin typeface="微软雅黑" panose="020B0503020204020204" pitchFamily="34" charset="-122"/>
              <a:ea typeface="微软雅黑" panose="020B0503020204020204" pitchFamily="34" charset="-122"/>
            </a:endParaRPr>
          </a:p>
          <a:p>
            <a:pPr marL="228600" lvl="1" indent="-228600" algn="l">
              <a:lnSpc>
                <a:spcPct val="90000"/>
              </a:lnSpc>
              <a:spcBef>
                <a:spcPts val="999"/>
              </a:spcBef>
              <a:buFont typeface="Arial"/>
              <a:buChar char="•"/>
            </a:pPr>
            <a:r>
              <a:rPr lang="en-US" sz="2000" b="1" dirty="0">
                <a:solidFill>
                  <a:schemeClr val="accent1">
                    <a:alpha val="100000"/>
                  </a:schemeClr>
                </a:solidFill>
                <a:latin typeface="Microsoft Yahei"/>
                <a:ea typeface="Microsoft Yahei"/>
              </a:rPr>
              <a:t>诊室血压达标：</a:t>
            </a:r>
            <a:r>
              <a:rPr lang="en-US" sz="1800" dirty="0">
                <a:solidFill>
                  <a:schemeClr val="dk1">
                    <a:alpha val="100000"/>
                  </a:schemeClr>
                </a:solidFill>
                <a:latin typeface="微软雅黑" panose="020B0503020204020204" pitchFamily="34" charset="-122"/>
                <a:ea typeface="微软雅黑" panose="020B0503020204020204" pitchFamily="34" charset="-122"/>
                <a:cs typeface="宋体"/>
              </a:rPr>
              <a:t>排空膀胱，静坐5分钟，测量血压2-3次(每次间隔1分钟)，测定血压平均值＜140/90mmHg;</a:t>
            </a:r>
          </a:p>
          <a:p>
            <a:pPr marL="228600" lvl="1" indent="-228600" algn="l">
              <a:lnSpc>
                <a:spcPct val="90000"/>
              </a:lnSpc>
              <a:spcBef>
                <a:spcPts val="999"/>
              </a:spcBef>
              <a:buFont typeface="Arial"/>
              <a:buChar char="•"/>
            </a:pPr>
            <a:r>
              <a:rPr lang="en-US" sz="1800" b="1" dirty="0">
                <a:solidFill>
                  <a:schemeClr val="dk1">
                    <a:alpha val="100000"/>
                  </a:schemeClr>
                </a:solidFill>
                <a:latin typeface="微软雅黑" panose="020B0503020204020204" pitchFamily="34" charset="-122"/>
                <a:ea typeface="微软雅黑" panose="020B0503020204020204" pitchFamily="34" charset="-122"/>
                <a:cs typeface="宋体"/>
              </a:rPr>
              <a:t> </a:t>
            </a:r>
            <a:r>
              <a:rPr lang="en-US" sz="2000" b="1" dirty="0">
                <a:solidFill>
                  <a:schemeClr val="accent1">
                    <a:alpha val="100000"/>
                  </a:schemeClr>
                </a:solidFill>
                <a:latin typeface="Microsoft Yahei"/>
                <a:ea typeface="Microsoft Yahei"/>
              </a:rPr>
              <a:t>家庭血压达标：</a:t>
            </a:r>
            <a:r>
              <a:rPr lang="en-US" sz="1800" dirty="0">
                <a:solidFill>
                  <a:schemeClr val="dk1">
                    <a:alpha val="100000"/>
                  </a:schemeClr>
                </a:solidFill>
                <a:latin typeface="微软雅黑" panose="020B0503020204020204" pitchFamily="34" charset="-122"/>
                <a:ea typeface="微软雅黑" panose="020B0503020204020204" pitchFamily="34" charset="-122"/>
                <a:cs typeface="宋体"/>
              </a:rPr>
              <a:t>监测期间血压平均值＜135/85mmHg;包扣总平均值达标，以及晨起和晚间两个点平均值分别达标；</a:t>
            </a:r>
          </a:p>
          <a:p>
            <a:pPr marL="228600" lvl="1" indent="-228600" algn="l">
              <a:lnSpc>
                <a:spcPct val="90000"/>
              </a:lnSpc>
              <a:spcBef>
                <a:spcPts val="999"/>
              </a:spcBef>
              <a:buFont typeface="Arial"/>
              <a:buChar char="•"/>
            </a:pPr>
            <a:r>
              <a:rPr lang="en-US" sz="1800" b="1" dirty="0">
                <a:solidFill>
                  <a:schemeClr val="dk1">
                    <a:alpha val="100000"/>
                  </a:schemeClr>
                </a:solidFill>
                <a:latin typeface="微软雅黑" panose="020B0503020204020204" pitchFamily="34" charset="-122"/>
                <a:ea typeface="微软雅黑" panose="020B0503020204020204" pitchFamily="34" charset="-122"/>
                <a:cs typeface="宋体"/>
              </a:rPr>
              <a:t> </a:t>
            </a:r>
            <a:r>
              <a:rPr lang="en-US" sz="2000" b="1" dirty="0">
                <a:solidFill>
                  <a:schemeClr val="accent1">
                    <a:alpha val="100000"/>
                  </a:schemeClr>
                </a:solidFill>
                <a:latin typeface="Microsoft Yahei"/>
                <a:ea typeface="Microsoft Yahei"/>
              </a:rPr>
              <a:t>动态血压达标：</a:t>
            </a:r>
            <a:r>
              <a:rPr lang="en-US" sz="1800" dirty="0">
                <a:solidFill>
                  <a:schemeClr val="dk1">
                    <a:alpha val="100000"/>
                  </a:schemeClr>
                </a:solidFill>
                <a:latin typeface="微软雅黑" panose="020B0503020204020204" pitchFamily="34" charset="-122"/>
                <a:ea typeface="微软雅黑" panose="020B0503020204020204" pitchFamily="34" charset="-122"/>
                <a:cs typeface="宋体"/>
              </a:rPr>
              <a:t>24小时平均血压＜130/80mmHg,白天时段血压（清醒状态）＜135/85mmHg;夜间时段血压（睡眠状态）＜120/70mmHg;</a:t>
            </a:r>
          </a:p>
          <a:p>
            <a:pPr marL="228600" lvl="1" indent="-228600" algn="l">
              <a:lnSpc>
                <a:spcPct val="90000"/>
              </a:lnSpc>
              <a:spcBef>
                <a:spcPts val="999"/>
              </a:spcBef>
              <a:buFont typeface="Arial"/>
              <a:buChar char="•"/>
            </a:pPr>
            <a:r>
              <a:rPr lang="en-US" sz="1800" b="1" dirty="0">
                <a:solidFill>
                  <a:schemeClr val="dk1">
                    <a:alpha val="100000"/>
                  </a:schemeClr>
                </a:solidFill>
                <a:latin typeface="微软雅黑" panose="020B0503020204020204" pitchFamily="34" charset="-122"/>
                <a:ea typeface="微软雅黑" panose="020B0503020204020204" pitchFamily="34" charset="-122"/>
                <a:cs typeface="宋体"/>
              </a:rPr>
              <a:t>  诊室、家庭血压均未达标诊室血压监测频率为2-4周一次；</a:t>
            </a:r>
          </a:p>
        </p:txBody>
      </p:sp>
      <p:pic>
        <p:nvPicPr>
          <p:cNvPr id="3" name="Picture 3"/>
          <p:cNvPicPr>
            <a:picLocks noChangeAspect="1"/>
          </p:cNvPicPr>
          <p:nvPr/>
        </p:nvPicPr>
        <p:blipFill>
          <a:blip r:embed="rId3"/>
          <a:srcRect/>
          <a:stretch>
            <a:fillRect/>
          </a:stretch>
        </p:blipFill>
        <p:spPr>
          <a:xfrm>
            <a:off x="1254316" y="547068"/>
            <a:ext cx="4913692" cy="56886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511" r="1511"/>
          <a:stretch>
            <a:fillRect/>
          </a:stretch>
        </p:blipFill>
        <p:spPr>
          <a:xfrm>
            <a:off x="4267201" y="1600201"/>
            <a:ext cx="3657600" cy="4191000"/>
          </a:xfrm>
          <a:prstGeom prst="rect">
            <a:avLst/>
          </a:prstGeom>
          <a:noFill/>
        </p:spPr>
      </p:pic>
      <p:sp>
        <p:nvSpPr>
          <p:cNvPr id="3" name="TextBox 3"/>
          <p:cNvSpPr txBox="1"/>
          <p:nvPr/>
        </p:nvSpPr>
        <p:spPr>
          <a:xfrm>
            <a:off x="1028300" y="1726745"/>
            <a:ext cx="2931598" cy="490334"/>
          </a:xfrm>
          <a:prstGeom prst="rect">
            <a:avLst/>
          </a:prstGeom>
          <a:ln/>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Microsoft Yahei"/>
                <a:ea typeface="Microsoft Yahei"/>
                <a:cs typeface="Microsoft Yahei"/>
              </a:rPr>
              <a:t>推动家庭血压监测</a:t>
            </a:r>
          </a:p>
        </p:txBody>
      </p:sp>
      <p:sp>
        <p:nvSpPr>
          <p:cNvPr id="4" name="TextBox 4"/>
          <p:cNvSpPr txBox="1"/>
          <p:nvPr/>
        </p:nvSpPr>
        <p:spPr>
          <a:xfrm>
            <a:off x="1028300" y="2298345"/>
            <a:ext cx="2931598" cy="1198007"/>
          </a:xfrm>
          <a:prstGeom prst="rect">
            <a:avLst/>
          </a:prstGeom>
          <a:ln/>
        </p:spPr>
        <p:txBody>
          <a:bodyPr vert="horz" wrap="square" lIns="66008" tIns="33052" rIns="66008" bIns="33052" rtlCol="0" anchor="t" anchorCtr="0">
            <a:noAutofit/>
          </a:bodyPr>
          <a:lstStyle/>
          <a:p>
            <a:pPr algn="ctr">
              <a:lnSpc>
                <a:spcPct val="150000"/>
              </a:lnSpc>
            </a:pPr>
            <a:r>
              <a:rPr lang="en-US" sz="1500" dirty="0">
                <a:solidFill>
                  <a:schemeClr val="dk1">
                    <a:alpha val="100000"/>
                  </a:schemeClr>
                </a:solidFill>
                <a:latin typeface="Microsoft Yahei"/>
                <a:ea typeface="Microsoft Yahei"/>
                <a:cs typeface="Microsoft Yahei"/>
              </a:rPr>
              <a:t>高血压管理者应积极推动，涵盖降压治疗患者及血压正常者。</a:t>
            </a:r>
          </a:p>
        </p:txBody>
      </p:sp>
      <p:sp>
        <p:nvSpPr>
          <p:cNvPr id="5" name="TextBox 5"/>
          <p:cNvSpPr txBox="1"/>
          <p:nvPr/>
        </p:nvSpPr>
        <p:spPr>
          <a:xfrm>
            <a:off x="8318191" y="1713967"/>
            <a:ext cx="2931598" cy="490334"/>
          </a:xfrm>
          <a:prstGeom prst="rect">
            <a:avLst/>
          </a:prstGeom>
          <a:ln/>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Microsoft Yahei"/>
                <a:ea typeface="Microsoft Yahei"/>
                <a:cs typeface="Microsoft Yahei"/>
              </a:rPr>
              <a:t>指导选择合适设备</a:t>
            </a:r>
          </a:p>
        </p:txBody>
      </p:sp>
      <p:sp>
        <p:nvSpPr>
          <p:cNvPr id="6" name="TextBox 6"/>
          <p:cNvSpPr txBox="1"/>
          <p:nvPr/>
        </p:nvSpPr>
        <p:spPr>
          <a:xfrm>
            <a:off x="8318191" y="2285568"/>
            <a:ext cx="2931598" cy="1198007"/>
          </a:xfrm>
          <a:prstGeom prst="rect">
            <a:avLst/>
          </a:prstGeom>
          <a:ln/>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Microsoft Yahei"/>
                <a:ea typeface="Microsoft Yahei"/>
                <a:cs typeface="Microsoft Yahei"/>
              </a:rPr>
              <a:t>指导患者选用适宜的血压计及袖带，并提供测量培训。</a:t>
            </a:r>
          </a:p>
        </p:txBody>
      </p:sp>
      <p:sp>
        <p:nvSpPr>
          <p:cNvPr id="7" name="TextBox 7"/>
          <p:cNvSpPr txBox="1"/>
          <p:nvPr/>
        </p:nvSpPr>
        <p:spPr>
          <a:xfrm>
            <a:off x="1000738" y="4317136"/>
            <a:ext cx="2931598" cy="490334"/>
          </a:xfrm>
          <a:prstGeom prst="rect">
            <a:avLst/>
          </a:prstGeom>
          <a:ln/>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Microsoft Yahei"/>
                <a:ea typeface="Microsoft Yahei"/>
                <a:cs typeface="Microsoft Yahei"/>
              </a:rPr>
              <a:t>参考家庭监测记录</a:t>
            </a:r>
          </a:p>
        </p:txBody>
      </p:sp>
      <p:sp>
        <p:nvSpPr>
          <p:cNvPr id="8" name="TextBox 8"/>
          <p:cNvSpPr txBox="1"/>
          <p:nvPr/>
        </p:nvSpPr>
        <p:spPr>
          <a:xfrm>
            <a:off x="1000738" y="4807470"/>
            <a:ext cx="2931598" cy="1198007"/>
          </a:xfrm>
          <a:prstGeom prst="rect">
            <a:avLst/>
          </a:prstGeom>
          <a:ln/>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Microsoft Yahei"/>
                <a:ea typeface="Microsoft Yahei"/>
                <a:cs typeface="Microsoft Yahei"/>
              </a:rPr>
              <a:t>制订或调整治疗方案时，应参考患者的家庭血压数据。</a:t>
            </a:r>
          </a:p>
        </p:txBody>
      </p:sp>
      <p:sp>
        <p:nvSpPr>
          <p:cNvPr id="9" name="TextBox 9"/>
          <p:cNvSpPr txBox="1"/>
          <p:nvPr/>
        </p:nvSpPr>
        <p:spPr>
          <a:xfrm>
            <a:off x="8318191" y="4317136"/>
            <a:ext cx="2931598" cy="490334"/>
          </a:xfrm>
          <a:prstGeom prst="rect">
            <a:avLst/>
          </a:prstGeom>
          <a:ln/>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Microsoft Yahei"/>
                <a:ea typeface="Microsoft Yahei"/>
                <a:cs typeface="Microsoft Yahei"/>
              </a:rPr>
              <a:t>提升患者参与度</a:t>
            </a:r>
          </a:p>
        </p:txBody>
      </p:sp>
      <p:sp>
        <p:nvSpPr>
          <p:cNvPr id="10" name="TextBox 10"/>
          <p:cNvSpPr txBox="1"/>
          <p:nvPr/>
        </p:nvSpPr>
        <p:spPr>
          <a:xfrm>
            <a:off x="8318191" y="4823328"/>
            <a:ext cx="2931598" cy="1198007"/>
          </a:xfrm>
          <a:prstGeom prst="rect">
            <a:avLst/>
          </a:prstGeom>
          <a:ln/>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Microsoft Yahei"/>
                <a:ea typeface="Microsoft Yahei"/>
                <a:cs typeface="Microsoft Yahei"/>
              </a:rPr>
              <a:t>通过家庭血压监测，增强患者在血压管理中的主动性与参与度。</a:t>
            </a:r>
          </a:p>
        </p:txBody>
      </p:sp>
      <p:sp>
        <p:nvSpPr>
          <p:cNvPr id="11" name="TextBox 11"/>
          <p:cNvSpPr txBox="1"/>
          <p:nvPr/>
        </p:nvSpPr>
        <p:spPr>
          <a:xfrm>
            <a:off x="476023" y="265328"/>
            <a:ext cx="11239500" cy="914400"/>
          </a:xfrm>
          <a:prstGeom prst="rect">
            <a:avLst/>
          </a:prstGeom>
          <a:ln/>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Microsoft Yahei"/>
                <a:ea typeface="Microsoft Yahei"/>
                <a:cs typeface="Microsoft Yahei"/>
              </a:rPr>
              <a:t>指南对家庭血压监测的应用建议</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52400" y="1828800"/>
            <a:ext cx="3648075" cy="477752"/>
          </a:xfrm>
          <a:prstGeom prst="rect">
            <a:avLst/>
          </a:prstGeom>
          <a:noFill/>
          <a:ln/>
        </p:spPr>
        <p:txBody>
          <a:bodyPr vert="horz" wrap="square" lIns="91440" tIns="45720" rIns="91440" bIns="45720" rtlCol="0" anchor="b" anchorCtr="0">
            <a:noAutofit/>
          </a:bodyPr>
          <a:lstStyle/>
          <a:p>
            <a:pPr algn="r">
              <a:spcBef>
                <a:spcPts val="270"/>
              </a:spcBef>
              <a:defRPr/>
            </a:pPr>
            <a:r>
              <a:rPr lang="en-US" sz="2400" b="1" dirty="0">
                <a:solidFill>
                  <a:schemeClr val="accent1">
                    <a:alpha val="100000"/>
                  </a:schemeClr>
                </a:solidFill>
                <a:latin typeface="Microsoft Yahei"/>
                <a:ea typeface="Microsoft Yahei"/>
                <a:cs typeface="Microsoft Yahei"/>
              </a:rPr>
              <a:t>血压数据自动传输</a:t>
            </a:r>
            <a:endParaRPr lang="en-US" sz="1100" dirty="0"/>
          </a:p>
        </p:txBody>
      </p:sp>
      <p:sp>
        <p:nvSpPr>
          <p:cNvPr id="3" name="AutoShape 3"/>
          <p:cNvSpPr/>
          <p:nvPr/>
        </p:nvSpPr>
        <p:spPr>
          <a:xfrm>
            <a:off x="7926625" y="1828800"/>
            <a:ext cx="3648075" cy="479402"/>
          </a:xfrm>
          <a:prstGeom prst="rect">
            <a:avLst/>
          </a:prstGeom>
          <a:noFill/>
          <a:ln/>
        </p:spPr>
        <p:txBody>
          <a:bodyPr vert="horz" wrap="square" lIns="91440" tIns="45720" rIns="91440" bIns="45720" rtlCol="0" anchor="b" anchorCtr="0">
            <a:noAutofit/>
          </a:bodyPr>
          <a:lstStyle/>
          <a:p>
            <a:pPr algn="l">
              <a:lnSpc>
                <a:spcPct val="120000"/>
              </a:lnSpc>
              <a:defRPr/>
            </a:pPr>
            <a:r>
              <a:rPr lang="en-US" sz="2400" b="1" dirty="0">
                <a:solidFill>
                  <a:schemeClr val="accent1">
                    <a:alpha val="100000"/>
                  </a:schemeClr>
                </a:solidFill>
                <a:latin typeface="Microsoft Yahei"/>
                <a:ea typeface="Microsoft Yahei"/>
                <a:cs typeface="Microsoft Yahei"/>
              </a:rPr>
              <a:t>手动输入数据</a:t>
            </a:r>
            <a:endParaRPr lang="en-US" sz="1100" dirty="0"/>
          </a:p>
        </p:txBody>
      </p:sp>
      <p:sp>
        <p:nvSpPr>
          <p:cNvPr id="5" name="TextBox 5"/>
          <p:cNvSpPr txBox="1"/>
          <p:nvPr/>
        </p:nvSpPr>
        <p:spPr>
          <a:xfrm>
            <a:off x="7924800" y="2318649"/>
            <a:ext cx="3648075" cy="1110351"/>
          </a:xfrm>
          <a:prstGeom prst="rect">
            <a:avLst/>
          </a:prstGeom>
          <a:ln/>
        </p:spPr>
        <p:txBody>
          <a:bodyPr vert="horz" wrap="square" lIns="91440" tIns="45720" rIns="91440" bIns="45720" rtlCol="0" anchor="t" anchorCtr="0">
            <a:noAutofit/>
          </a:bodyPr>
          <a:lstStyle/>
          <a:p>
            <a:pPr algn="l">
              <a:lnSpc>
                <a:spcPct val="140000"/>
              </a:lnSpc>
              <a:spcBef>
                <a:spcPts val="375"/>
              </a:spcBef>
            </a:pPr>
            <a:r>
              <a:rPr lang="en-US" sz="1500" dirty="0">
                <a:solidFill>
                  <a:schemeClr val="dk1">
                    <a:alpha val="100000"/>
                  </a:schemeClr>
                </a:solidFill>
                <a:latin typeface="Microsoft Yahei"/>
                <a:ea typeface="Microsoft Yahei"/>
                <a:cs typeface="Microsoft Yahei"/>
              </a:rPr>
              <a:t>如血压计无自动传输功能，可手动将数据输入到相关平台进行分析。</a:t>
            </a:r>
          </a:p>
        </p:txBody>
      </p:sp>
      <p:sp>
        <p:nvSpPr>
          <p:cNvPr id="6" name="TextBox 6"/>
          <p:cNvSpPr txBox="1"/>
          <p:nvPr/>
        </p:nvSpPr>
        <p:spPr>
          <a:xfrm>
            <a:off x="476023" y="265328"/>
            <a:ext cx="11239500" cy="826316"/>
          </a:xfrm>
          <a:prstGeom prst="rect">
            <a:avLst/>
          </a:prstGeom>
          <a:ln/>
        </p:spPr>
        <p:txBody>
          <a:bodyPr vert="horz" wrap="square" lIns="123825" tIns="123825" rIns="57150" bIns="123825" rtlCol="0" anchor="t" anchorCtr="0">
            <a:spAutoFit/>
          </a:bodyPr>
          <a:lstStyle/>
          <a:p>
            <a:pPr>
              <a:lnSpc>
                <a:spcPct val="140000"/>
              </a:lnSpc>
            </a:pPr>
            <a:r>
              <a:rPr lang="zh-CN" altLang="en-US" sz="3000" b="1" dirty="0">
                <a:solidFill>
                  <a:schemeClr val="dk2">
                    <a:alpha val="100000"/>
                  </a:schemeClr>
                </a:solidFill>
                <a:latin typeface="Microsoft Yahei"/>
                <a:ea typeface="Microsoft Yahei"/>
              </a:rPr>
              <a:t>基于互联网的远程实时家庭血压监测是血压管理的新模式</a:t>
            </a:r>
            <a:endParaRPr lang="en-US" sz="3000" b="1" dirty="0">
              <a:solidFill>
                <a:schemeClr val="dk2">
                  <a:alpha val="100000"/>
                </a:schemeClr>
              </a:solidFill>
              <a:latin typeface="Microsoft Yahei"/>
              <a:ea typeface="Microsoft Yahei"/>
            </a:endParaRPr>
          </a:p>
        </p:txBody>
      </p:sp>
      <p:sp>
        <p:nvSpPr>
          <p:cNvPr id="7" name="AutoShape 7"/>
          <p:cNvSpPr/>
          <p:nvPr/>
        </p:nvSpPr>
        <p:spPr>
          <a:xfrm>
            <a:off x="820861" y="4420775"/>
            <a:ext cx="2201784" cy="477752"/>
          </a:xfrm>
          <a:prstGeom prst="rect">
            <a:avLst/>
          </a:prstGeom>
          <a:noFill/>
          <a:ln/>
        </p:spPr>
        <p:txBody>
          <a:bodyPr vert="horz" wrap="square" lIns="91440" tIns="45720" rIns="91440" bIns="45720" rtlCol="0" anchor="b" anchorCtr="0">
            <a:noAutofit/>
          </a:bodyPr>
          <a:lstStyle/>
          <a:p>
            <a:pPr algn="r">
              <a:spcBef>
                <a:spcPts val="270"/>
              </a:spcBef>
              <a:defRPr/>
            </a:pPr>
            <a:r>
              <a:rPr lang="en-US" sz="2400" b="1" dirty="0">
                <a:solidFill>
                  <a:schemeClr val="accent1">
                    <a:alpha val="100000"/>
                  </a:schemeClr>
                </a:solidFill>
                <a:latin typeface="Microsoft Yahei"/>
                <a:ea typeface="Microsoft Yahei"/>
                <a:cs typeface="Microsoft Yahei"/>
              </a:rPr>
              <a:t>记录测量结果</a:t>
            </a:r>
            <a:endParaRPr lang="en-US" sz="1100" dirty="0"/>
          </a:p>
        </p:txBody>
      </p:sp>
      <p:sp>
        <p:nvSpPr>
          <p:cNvPr id="9" name="AutoShape 9"/>
          <p:cNvSpPr/>
          <p:nvPr/>
        </p:nvSpPr>
        <p:spPr>
          <a:xfrm>
            <a:off x="7924799" y="4413438"/>
            <a:ext cx="3648075" cy="479402"/>
          </a:xfrm>
          <a:prstGeom prst="rect">
            <a:avLst/>
          </a:prstGeom>
          <a:noFill/>
          <a:ln/>
        </p:spPr>
        <p:txBody>
          <a:bodyPr vert="horz" wrap="square" lIns="91440" tIns="45720" rIns="91440" bIns="45720" rtlCol="0" anchor="b" anchorCtr="0">
            <a:noAutofit/>
          </a:bodyPr>
          <a:lstStyle/>
          <a:p>
            <a:pPr algn="l">
              <a:lnSpc>
                <a:spcPct val="120000"/>
              </a:lnSpc>
              <a:defRPr/>
            </a:pPr>
            <a:r>
              <a:rPr lang="zh-CN" altLang="en-US" sz="2400" b="1" dirty="0">
                <a:solidFill>
                  <a:schemeClr val="accent1">
                    <a:alpha val="100000"/>
                  </a:schemeClr>
                </a:solidFill>
                <a:latin typeface="Microsoft Yahei"/>
                <a:ea typeface="Microsoft Yahei"/>
              </a:rPr>
              <a:t>可穿戴式电子血压计</a:t>
            </a:r>
            <a:endParaRPr lang="en-US" sz="2400" b="1" dirty="0">
              <a:solidFill>
                <a:schemeClr val="accent1">
                  <a:alpha val="100000"/>
                </a:schemeClr>
              </a:solidFill>
              <a:latin typeface="Microsoft Yahei"/>
              <a:ea typeface="Microsoft Yahei"/>
            </a:endParaRPr>
          </a:p>
        </p:txBody>
      </p:sp>
      <p:sp>
        <p:nvSpPr>
          <p:cNvPr id="10" name="TextBox 10"/>
          <p:cNvSpPr txBox="1"/>
          <p:nvPr/>
        </p:nvSpPr>
        <p:spPr>
          <a:xfrm>
            <a:off x="7924800" y="4869113"/>
            <a:ext cx="3810000" cy="1137912"/>
          </a:xfrm>
          <a:prstGeom prst="rect">
            <a:avLst/>
          </a:prstGeom>
          <a:ln/>
        </p:spPr>
        <p:txBody>
          <a:bodyPr vert="horz" wrap="square" lIns="91440" tIns="45720" rIns="91440" bIns="45720" rtlCol="0" anchor="t" anchorCtr="0">
            <a:noAutofit/>
          </a:bodyPr>
          <a:lstStyle/>
          <a:p>
            <a:pPr>
              <a:lnSpc>
                <a:spcPct val="140000"/>
              </a:lnSpc>
              <a:spcBef>
                <a:spcPts val="375"/>
              </a:spcBef>
            </a:pPr>
            <a:r>
              <a:rPr lang="zh-CN" altLang="en-US" sz="1500" dirty="0">
                <a:solidFill>
                  <a:schemeClr val="dk1">
                    <a:alpha val="100000"/>
                  </a:schemeClr>
                </a:solidFill>
                <a:latin typeface="Microsoft Yahei"/>
                <a:ea typeface="Microsoft Yahei"/>
              </a:rPr>
              <a:t>已有若干采用示波测量技术 的可穿戴腕式电子血压计及腕表通过了准确性验证用于日常血压监测 （</a:t>
            </a:r>
            <a:r>
              <a:rPr lang="en-US" altLang="zh-CN" sz="1500" dirty="0">
                <a:solidFill>
                  <a:schemeClr val="dk1">
                    <a:alpha val="100000"/>
                  </a:schemeClr>
                </a:solidFill>
                <a:latin typeface="Microsoft Yahei"/>
                <a:ea typeface="Microsoft Yahei"/>
              </a:rPr>
              <a:t> </a:t>
            </a:r>
            <a:r>
              <a:rPr lang="zh-CN" altLang="en-US" sz="1500" dirty="0">
                <a:solidFill>
                  <a:schemeClr val="dk1">
                    <a:alpha val="100000"/>
                  </a:schemeClr>
                </a:solidFill>
                <a:latin typeface="Microsoft Yahei"/>
                <a:ea typeface="Microsoft Yahei"/>
              </a:rPr>
              <a:t>国内</a:t>
            </a:r>
            <a:r>
              <a:rPr lang="en-US" altLang="zh-CN" sz="1500" dirty="0">
                <a:solidFill>
                  <a:schemeClr val="dk1">
                    <a:alpha val="100000"/>
                  </a:schemeClr>
                </a:solidFill>
                <a:latin typeface="Microsoft Yahei"/>
                <a:ea typeface="Microsoft Yahei"/>
              </a:rPr>
              <a:t>HUAWEI WATCH D </a:t>
            </a:r>
            <a:r>
              <a:rPr lang="zh-CN" altLang="en-US" sz="1500" dirty="0">
                <a:solidFill>
                  <a:schemeClr val="dk1">
                    <a:alpha val="100000"/>
                  </a:schemeClr>
                </a:solidFill>
                <a:latin typeface="Microsoft Yahei"/>
                <a:ea typeface="Microsoft Yahei"/>
              </a:rPr>
              <a:t>）</a:t>
            </a:r>
            <a:endParaRPr lang="en-US" altLang="zh-CN" sz="1500" dirty="0">
              <a:solidFill>
                <a:schemeClr val="dk1">
                  <a:alpha val="100000"/>
                </a:schemeClr>
              </a:solidFill>
              <a:latin typeface="Microsoft Yahei"/>
              <a:ea typeface="Microsoft Yahei"/>
            </a:endParaRPr>
          </a:p>
          <a:p>
            <a:pPr>
              <a:lnSpc>
                <a:spcPct val="140000"/>
              </a:lnSpc>
              <a:spcBef>
                <a:spcPts val="375"/>
              </a:spcBef>
            </a:pPr>
            <a:r>
              <a:rPr lang="zh-CN" altLang="en-US" sz="1500" dirty="0">
                <a:solidFill>
                  <a:schemeClr val="dk1">
                    <a:alpha val="100000"/>
                  </a:schemeClr>
                </a:solidFill>
                <a:latin typeface="Microsoft Yahei"/>
                <a:ea typeface="Microsoft Yahei"/>
                <a:cs typeface="Microsoft Yahei"/>
              </a:rPr>
              <a:t>智慧化</a:t>
            </a:r>
            <a:r>
              <a:rPr lang="en-US" sz="1500" dirty="0">
                <a:solidFill>
                  <a:schemeClr val="dk1">
                    <a:alpha val="100000"/>
                  </a:schemeClr>
                </a:solidFill>
                <a:latin typeface="Microsoft Yahei"/>
                <a:ea typeface="Microsoft Yahei"/>
                <a:cs typeface="Microsoft Yahei"/>
              </a:rPr>
              <a:t>基于互联网的</a:t>
            </a:r>
            <a:r>
              <a:rPr lang="zh-CN" altLang="en-US" sz="1500" dirty="0">
                <a:solidFill>
                  <a:schemeClr val="dk1">
                    <a:alpha val="100000"/>
                  </a:schemeClr>
                </a:solidFill>
                <a:latin typeface="Microsoft Yahei"/>
                <a:ea typeface="Microsoft Yahei"/>
                <a:cs typeface="Microsoft Yahei"/>
              </a:rPr>
              <a:t>血压数字管理和数字疗法</a:t>
            </a:r>
            <a:endParaRPr lang="en-US" sz="1500" dirty="0">
              <a:solidFill>
                <a:schemeClr val="dk1">
                  <a:alpha val="100000"/>
                </a:schemeClr>
              </a:solidFill>
              <a:latin typeface="Microsoft Yahei"/>
              <a:ea typeface="Microsoft Yahei"/>
            </a:endParaRPr>
          </a:p>
        </p:txBody>
      </p:sp>
      <p:sp>
        <p:nvSpPr>
          <p:cNvPr id="13" name="文本框 12">
            <a:extLst>
              <a:ext uri="{FF2B5EF4-FFF2-40B4-BE49-F238E27FC236}">
                <a16:creationId xmlns:a16="http://schemas.microsoft.com/office/drawing/2014/main" id="{687D4CD1-D958-4112-4DF2-52CA46FAAE7B}"/>
              </a:ext>
            </a:extLst>
          </p:cNvPr>
          <p:cNvSpPr txBox="1"/>
          <p:nvPr/>
        </p:nvSpPr>
        <p:spPr>
          <a:xfrm>
            <a:off x="838200" y="2514600"/>
            <a:ext cx="3962400" cy="830997"/>
          </a:xfrm>
          <a:prstGeom prst="rect">
            <a:avLst/>
          </a:prstGeom>
          <a:noFill/>
        </p:spPr>
        <p:txBody>
          <a:bodyPr wrap="square" rtlCol="0">
            <a:spAutoFit/>
          </a:bodyPr>
          <a:lstStyle/>
          <a:p>
            <a:r>
              <a:rPr lang="en-US" altLang="zh-CN" sz="1500" dirty="0">
                <a:solidFill>
                  <a:schemeClr val="dk1">
                    <a:alpha val="100000"/>
                  </a:schemeClr>
                </a:solidFill>
                <a:latin typeface="Microsoft Yahei"/>
                <a:ea typeface="Microsoft Yahei"/>
                <a:cs typeface="Microsoft Yahei"/>
              </a:rPr>
              <a:t>鼓励使用能自动将血压数据传输到管理网站或手机应用的血压计。</a:t>
            </a:r>
          </a:p>
          <a:p>
            <a:endParaRPr lang="zh-CN" altLang="en-US" dirty="0"/>
          </a:p>
        </p:txBody>
      </p:sp>
      <p:sp>
        <p:nvSpPr>
          <p:cNvPr id="14" name="文本框 13">
            <a:extLst>
              <a:ext uri="{FF2B5EF4-FFF2-40B4-BE49-F238E27FC236}">
                <a16:creationId xmlns:a16="http://schemas.microsoft.com/office/drawing/2014/main" id="{4EC77487-5046-F795-B95A-AD514D8ABDAB}"/>
              </a:ext>
            </a:extLst>
          </p:cNvPr>
          <p:cNvSpPr txBox="1"/>
          <p:nvPr/>
        </p:nvSpPr>
        <p:spPr>
          <a:xfrm>
            <a:off x="990600" y="5029200"/>
            <a:ext cx="3276600" cy="553998"/>
          </a:xfrm>
          <a:prstGeom prst="rect">
            <a:avLst/>
          </a:prstGeom>
          <a:noFill/>
        </p:spPr>
        <p:txBody>
          <a:bodyPr wrap="square" rtlCol="0">
            <a:spAutoFit/>
          </a:bodyPr>
          <a:lstStyle/>
          <a:p>
            <a:r>
              <a:rPr lang="en-US" altLang="zh-CN" sz="1500" dirty="0">
                <a:solidFill>
                  <a:schemeClr val="dk1">
                    <a:alpha val="100000"/>
                  </a:schemeClr>
                </a:solidFill>
                <a:latin typeface="Microsoft Yahei"/>
                <a:ea typeface="Microsoft Yahei"/>
                <a:cs typeface="Microsoft Yahei"/>
              </a:rPr>
              <a:t>若无法自动或手动传输，应完整记录测量结果于笔记本</a:t>
            </a:r>
            <a:endParaRPr lang="zh-CN" altLang="en-US" sz="1500" dirty="0"/>
          </a:p>
        </p:txBody>
      </p:sp>
      <p:pic>
        <p:nvPicPr>
          <p:cNvPr id="15" name="图片 14">
            <a:extLst>
              <a:ext uri="{FF2B5EF4-FFF2-40B4-BE49-F238E27FC236}">
                <a16:creationId xmlns:a16="http://schemas.microsoft.com/office/drawing/2014/main" id="{AC4A4A15-3AD8-711F-E99F-DEBFA962AB28}"/>
              </a:ext>
            </a:extLst>
          </p:cNvPr>
          <p:cNvPicPr>
            <a:picLocks noChangeAspect="1"/>
          </p:cNvPicPr>
          <p:nvPr/>
        </p:nvPicPr>
        <p:blipFill>
          <a:blip r:embed="rId3"/>
          <a:stretch>
            <a:fillRect/>
          </a:stretch>
        </p:blipFill>
        <p:spPr>
          <a:xfrm>
            <a:off x="4800600" y="1143000"/>
            <a:ext cx="2477999" cy="2590800"/>
          </a:xfrm>
          <a:prstGeom prst="rect">
            <a:avLst/>
          </a:prstGeom>
        </p:spPr>
      </p:pic>
      <p:pic>
        <p:nvPicPr>
          <p:cNvPr id="16" name="图片 15">
            <a:extLst>
              <a:ext uri="{FF2B5EF4-FFF2-40B4-BE49-F238E27FC236}">
                <a16:creationId xmlns:a16="http://schemas.microsoft.com/office/drawing/2014/main" id="{7224220B-3B66-59B1-8718-49D4E0B2EA74}"/>
              </a:ext>
            </a:extLst>
          </p:cNvPr>
          <p:cNvPicPr>
            <a:picLocks noChangeAspect="1"/>
          </p:cNvPicPr>
          <p:nvPr/>
        </p:nvPicPr>
        <p:blipFill>
          <a:blip r:embed="rId4"/>
          <a:stretch>
            <a:fillRect/>
          </a:stretch>
        </p:blipFill>
        <p:spPr>
          <a:xfrm>
            <a:off x="4800600" y="3853526"/>
            <a:ext cx="2477998" cy="29053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959856" y="1711076"/>
            <a:ext cx="7439025" cy="2181225"/>
          </a:xfrm>
          <a:prstGeom prst="rect">
            <a:avLst/>
          </a:prstGeom>
          <a:ln/>
        </p:spPr>
        <p:txBody>
          <a:bodyPr vert="horz" wrap="square" lIns="114300" tIns="57150" rIns="114300" bIns="57150" rtlCol="0" anchor="t" anchorCtr="0">
            <a:spAutoFit/>
          </a:bodyPr>
          <a:lstStyle/>
          <a:p>
            <a:pPr>
              <a:lnSpc>
                <a:spcPct val="120000"/>
              </a:lnSpc>
            </a:pPr>
            <a:r>
              <a:rPr lang="en-US" sz="6300" b="1">
                <a:solidFill>
                  <a:srgbClr val="4C678E">
                    <a:alpha val="100000"/>
                  </a:srgbClr>
                </a:solidFill>
                <a:latin typeface="Microsoft Yahei"/>
                <a:ea typeface="Microsoft Yahei"/>
                <a:cs typeface="Microsoft Yahei"/>
              </a:rPr>
              <a:t>THANKS</a:t>
            </a:r>
          </a:p>
          <a:p>
            <a:pPr>
              <a:lnSpc>
                <a:spcPct val="56000"/>
              </a:lnSpc>
              <a:spcBef>
                <a:spcPts val="450"/>
              </a:spcBef>
            </a:pPr>
            <a:r>
              <a:rPr lang="en-US" sz="6300" b="1">
                <a:solidFill>
                  <a:srgbClr val="4C678E">
                    <a:alpha val="100000"/>
                  </a:srgbClr>
                </a:solidFill>
                <a:latin typeface="Microsoft Yahei"/>
                <a:ea typeface="Microsoft Yahei"/>
                <a:cs typeface="Microsoft Yahei"/>
              </a:rPr>
              <a:t>FOR</a:t>
            </a:r>
          </a:p>
        </p:txBody>
      </p:sp>
      <p:sp>
        <p:nvSpPr>
          <p:cNvPr id="3" name="TextBox 3"/>
          <p:cNvSpPr txBox="1"/>
          <p:nvPr/>
        </p:nvSpPr>
        <p:spPr>
          <a:xfrm>
            <a:off x="2959856" y="3746140"/>
            <a:ext cx="5753100" cy="1047750"/>
          </a:xfrm>
          <a:prstGeom prst="rect">
            <a:avLst/>
          </a:prstGeom>
          <a:ln/>
        </p:spPr>
        <p:txBody>
          <a:bodyPr vert="horz" wrap="square" lIns="114300" tIns="57150" rIns="114300" bIns="57150" rtlCol="0" anchor="t" anchorCtr="0">
            <a:spAutoFit/>
          </a:bodyPr>
          <a:lstStyle/>
          <a:p>
            <a:pPr>
              <a:lnSpc>
                <a:spcPct val="80000"/>
              </a:lnSpc>
              <a:spcBef>
                <a:spcPts val="450"/>
              </a:spcBef>
            </a:pPr>
            <a:r>
              <a:rPr lang="en-US" sz="6300" b="1">
                <a:solidFill>
                  <a:srgbClr val="4C678E">
                    <a:alpha val="100000"/>
                  </a:srgbClr>
                </a:solidFill>
                <a:latin typeface="Microsoft Yahei"/>
                <a:ea typeface="Microsoft Yahei"/>
                <a:cs typeface="Microsoft Yahei"/>
              </a:rPr>
              <a:t>WATCHING</a:t>
            </a:r>
          </a:p>
        </p:txBody>
      </p:sp>
      <p:sp>
        <p:nvSpPr>
          <p:cNvPr id="5" name="Freeform 5"/>
          <p:cNvSpPr/>
          <p:nvPr/>
        </p:nvSpPr>
        <p:spPr>
          <a:xfrm>
            <a:off x="585431" y="395662"/>
            <a:ext cx="258557" cy="258557"/>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rgbClr val="FFFFFF">
              <a:alpha val="100000"/>
            </a:srgbClr>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476023" y="265328"/>
            <a:ext cx="11239500" cy="826316"/>
          </a:xfrm>
          <a:prstGeom prst="rect">
            <a:avLst/>
          </a:prstGeom>
          <a:ln/>
        </p:spPr>
        <p:txBody>
          <a:bodyPr vert="horz" wrap="square" lIns="123825" tIns="123825" rIns="57150" bIns="123825" rtlCol="0" anchor="t" anchorCtr="0">
            <a:spAutoFit/>
          </a:bodyPr>
          <a:lstStyle/>
          <a:p>
            <a:pPr>
              <a:lnSpc>
                <a:spcPct val="140000"/>
              </a:lnSpc>
            </a:pP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中国高血压防治指南</a:t>
            </a: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a:t>
            </a:r>
            <a:r>
              <a:rPr lang="en-US" altLang="zh-CN" sz="3000" b="1" dirty="0">
                <a:solidFill>
                  <a:schemeClr val="dk2">
                    <a:alpha val="100000"/>
                  </a:schemeClr>
                </a:solidFill>
                <a:latin typeface="Microsoft Yahei"/>
                <a:ea typeface="Microsoft Yahei"/>
              </a:rPr>
              <a:t>2024</a:t>
            </a:r>
            <a:r>
              <a:rPr lang="zh-CN" altLang="en-US" sz="3000" b="1" dirty="0">
                <a:solidFill>
                  <a:schemeClr val="dk2">
                    <a:alpha val="100000"/>
                  </a:schemeClr>
                </a:solidFill>
                <a:latin typeface="Microsoft Yahei"/>
                <a:ea typeface="Microsoft Yahei"/>
              </a:rPr>
              <a:t>年修订版）要点</a:t>
            </a:r>
          </a:p>
        </p:txBody>
      </p:sp>
      <p:sp>
        <p:nvSpPr>
          <p:cNvPr id="4" name="AutoShape 4"/>
          <p:cNvSpPr/>
          <p:nvPr/>
        </p:nvSpPr>
        <p:spPr>
          <a:xfrm>
            <a:off x="4109333" y="1739083"/>
            <a:ext cx="3657600" cy="1461317"/>
          </a:xfrm>
          <a:prstGeom prst="roundRect">
            <a:avLst>
              <a:gd name="adj" fmla="val 16667"/>
            </a:avLst>
          </a:prstGeom>
          <a:solidFill>
            <a:schemeClr val="lt2">
              <a:alpha val="100000"/>
            </a:schemeClr>
          </a:solidFill>
          <a:ln/>
        </p:spPr>
      </p:sp>
      <p:sp>
        <p:nvSpPr>
          <p:cNvPr id="5" name="TextBox 5"/>
          <p:cNvSpPr txBox="1"/>
          <p:nvPr/>
        </p:nvSpPr>
        <p:spPr>
          <a:xfrm>
            <a:off x="4305225" y="2520917"/>
            <a:ext cx="3251104" cy="98018"/>
          </a:xfrm>
          <a:prstGeom prst="rect">
            <a:avLst/>
          </a:prstGeom>
          <a:ln/>
        </p:spPr>
        <p:txBody>
          <a:bodyPr vert="horz" wrap="square" lIns="66008" tIns="33052" rIns="66008" bIns="33052" rtlCol="0" anchor="ctr" anchorCtr="0">
            <a:noAutofit/>
          </a:bodyPr>
          <a:lstStyle/>
          <a:p>
            <a:pPr algn="ctr">
              <a:lnSpc>
                <a:spcPct val="120000"/>
              </a:lnSpc>
            </a:pPr>
            <a:r>
              <a:rPr lang="zh-CN" altLang="en-US" sz="2400" b="1" dirty="0">
                <a:solidFill>
                  <a:schemeClr val="accent1">
                    <a:alpha val="100000"/>
                  </a:schemeClr>
                </a:solidFill>
                <a:latin typeface="Microsoft Yahei"/>
                <a:ea typeface="Microsoft Yahei"/>
              </a:rPr>
              <a:t>我国人群高血压流行及防控现状</a:t>
            </a:r>
            <a:endParaRPr lang="en-US" sz="2400" b="1" dirty="0">
              <a:solidFill>
                <a:schemeClr val="accent1">
                  <a:alpha val="100000"/>
                </a:schemeClr>
              </a:solidFill>
              <a:latin typeface="Microsoft Yahei"/>
              <a:ea typeface="Microsoft Yahei"/>
            </a:endParaRPr>
          </a:p>
        </p:txBody>
      </p:sp>
      <p:sp>
        <p:nvSpPr>
          <p:cNvPr id="7" name="AutoShape 7"/>
          <p:cNvSpPr/>
          <p:nvPr/>
        </p:nvSpPr>
        <p:spPr>
          <a:xfrm>
            <a:off x="8057923" y="1739083"/>
            <a:ext cx="3657600" cy="1461317"/>
          </a:xfrm>
          <a:prstGeom prst="roundRect">
            <a:avLst>
              <a:gd name="adj" fmla="val 16667"/>
            </a:avLst>
          </a:prstGeom>
          <a:solidFill>
            <a:schemeClr val="lt2">
              <a:alpha val="100000"/>
            </a:schemeClr>
          </a:solidFill>
          <a:ln/>
        </p:spPr>
      </p:sp>
      <p:sp>
        <p:nvSpPr>
          <p:cNvPr id="8" name="TextBox 8"/>
          <p:cNvSpPr txBox="1"/>
          <p:nvPr/>
        </p:nvSpPr>
        <p:spPr>
          <a:xfrm>
            <a:off x="8269948" y="2275750"/>
            <a:ext cx="3251104" cy="490334"/>
          </a:xfrm>
          <a:prstGeom prst="rect">
            <a:avLst/>
          </a:prstGeom>
          <a:ln/>
        </p:spPr>
        <p:txBody>
          <a:bodyPr vert="horz" wrap="square" lIns="66008" tIns="33052" rIns="66008" bIns="33052" rtlCol="0" anchor="ctr" anchorCtr="0">
            <a:noAutofit/>
          </a:bodyPr>
          <a:lstStyle/>
          <a:p>
            <a:pPr algn="ctr">
              <a:lnSpc>
                <a:spcPct val="120000"/>
              </a:lnSpc>
            </a:pPr>
            <a:r>
              <a:rPr lang="en-US" sz="2400" b="1" dirty="0">
                <a:solidFill>
                  <a:schemeClr val="accent1">
                    <a:alpha val="100000"/>
                  </a:schemeClr>
                </a:solidFill>
                <a:latin typeface="Microsoft Yahei"/>
                <a:ea typeface="Microsoft Yahei"/>
              </a:rPr>
              <a:t>血压与心血管风险</a:t>
            </a:r>
            <a:r>
              <a:rPr lang="zh-CN" altLang="en-US" sz="2400" b="1" dirty="0">
                <a:solidFill>
                  <a:schemeClr val="accent1">
                    <a:alpha val="100000"/>
                  </a:schemeClr>
                </a:solidFill>
                <a:latin typeface="Microsoft Yahei"/>
                <a:ea typeface="Microsoft Yahei"/>
              </a:rPr>
              <a:t>的关系</a:t>
            </a:r>
            <a:endParaRPr lang="en-US" sz="2400" b="1" dirty="0">
              <a:solidFill>
                <a:schemeClr val="accent1">
                  <a:alpha val="100000"/>
                </a:schemeClr>
              </a:solidFill>
              <a:latin typeface="Microsoft Yahei"/>
              <a:ea typeface="Microsoft Yahei"/>
            </a:endParaRPr>
          </a:p>
        </p:txBody>
      </p:sp>
      <p:sp>
        <p:nvSpPr>
          <p:cNvPr id="9" name="TextBox 9"/>
          <p:cNvSpPr txBox="1"/>
          <p:nvPr/>
        </p:nvSpPr>
        <p:spPr>
          <a:xfrm>
            <a:off x="8269948" y="2471312"/>
            <a:ext cx="3251104" cy="1055857"/>
          </a:xfrm>
          <a:prstGeom prst="rect">
            <a:avLst/>
          </a:prstGeom>
          <a:ln/>
        </p:spPr>
        <p:txBody>
          <a:bodyPr vert="horz" wrap="square" lIns="66008" tIns="33052" rIns="66008" bIns="33052" rtlCol="0" anchor="t" anchorCtr="0">
            <a:noAutofit/>
          </a:bodyPr>
          <a:lstStyle/>
          <a:p>
            <a:pPr algn="ctr">
              <a:lnSpc>
                <a:spcPct val="140000"/>
              </a:lnSpc>
            </a:pPr>
            <a:endParaRPr lang="en-US" sz="1500" dirty="0">
              <a:solidFill>
                <a:schemeClr val="dk1">
                  <a:alpha val="100000"/>
                </a:schemeClr>
              </a:solidFill>
              <a:latin typeface="Microsoft Yahei"/>
              <a:ea typeface="Microsoft Yahei"/>
              <a:cs typeface="Microsoft Yahei"/>
            </a:endParaRPr>
          </a:p>
        </p:txBody>
      </p:sp>
      <p:sp>
        <p:nvSpPr>
          <p:cNvPr id="10" name="AutoShape 10"/>
          <p:cNvSpPr/>
          <p:nvPr/>
        </p:nvSpPr>
        <p:spPr>
          <a:xfrm>
            <a:off x="4136400" y="4781355"/>
            <a:ext cx="3682484" cy="1256766"/>
          </a:xfrm>
          <a:prstGeom prst="roundRect">
            <a:avLst>
              <a:gd name="adj" fmla="val 16667"/>
            </a:avLst>
          </a:prstGeom>
          <a:solidFill>
            <a:schemeClr val="lt2">
              <a:alpha val="100000"/>
            </a:schemeClr>
          </a:solidFill>
          <a:ln/>
        </p:spPr>
      </p:sp>
      <p:sp>
        <p:nvSpPr>
          <p:cNvPr id="12" name="TextBox 12"/>
          <p:cNvSpPr txBox="1"/>
          <p:nvPr/>
        </p:nvSpPr>
        <p:spPr>
          <a:xfrm>
            <a:off x="4312581" y="5091181"/>
            <a:ext cx="3251104" cy="1055857"/>
          </a:xfrm>
          <a:prstGeom prst="rect">
            <a:avLst/>
          </a:prstGeom>
          <a:ln/>
        </p:spPr>
        <p:txBody>
          <a:bodyPr vert="horz" wrap="square" lIns="66008" tIns="33052" rIns="66008" bIns="33052" rtlCol="0" anchor="t" anchorCtr="0">
            <a:noAutofit/>
          </a:bodyPr>
          <a:lstStyle/>
          <a:p>
            <a:pPr algn="ctr">
              <a:lnSpc>
                <a:spcPct val="140000"/>
              </a:lnSpc>
            </a:pPr>
            <a:endParaRPr lang="en-US" sz="1500" dirty="0">
              <a:solidFill>
                <a:schemeClr val="dk1">
                  <a:alpha val="100000"/>
                </a:schemeClr>
              </a:solidFill>
              <a:latin typeface="Microsoft Yahei"/>
              <a:ea typeface="Microsoft Yahei"/>
              <a:cs typeface="Microsoft Yahei"/>
            </a:endParaRPr>
          </a:p>
        </p:txBody>
      </p:sp>
      <p:sp>
        <p:nvSpPr>
          <p:cNvPr id="13" name="AutoShape 13"/>
          <p:cNvSpPr/>
          <p:nvPr/>
        </p:nvSpPr>
        <p:spPr>
          <a:xfrm>
            <a:off x="8229600" y="4826647"/>
            <a:ext cx="3657600" cy="1188041"/>
          </a:xfrm>
          <a:prstGeom prst="roundRect">
            <a:avLst>
              <a:gd name="adj" fmla="val 16667"/>
            </a:avLst>
          </a:prstGeom>
          <a:solidFill>
            <a:schemeClr val="lt2">
              <a:alpha val="100000"/>
            </a:schemeClr>
          </a:solidFill>
          <a:ln/>
        </p:spPr>
      </p:sp>
      <p:sp>
        <p:nvSpPr>
          <p:cNvPr id="14" name="TextBox 14"/>
          <p:cNvSpPr txBox="1"/>
          <p:nvPr/>
        </p:nvSpPr>
        <p:spPr>
          <a:xfrm>
            <a:off x="8857750" y="5116478"/>
            <a:ext cx="2075499" cy="490334"/>
          </a:xfrm>
          <a:prstGeom prst="rect">
            <a:avLst/>
          </a:prstGeom>
          <a:ln/>
        </p:spPr>
        <p:txBody>
          <a:bodyPr vert="horz" wrap="square" lIns="66008" tIns="33052" rIns="66008" bIns="33052" rtlCol="0" anchor="ctr" anchorCtr="0">
            <a:noAutofit/>
          </a:bodyPr>
          <a:lstStyle/>
          <a:p>
            <a:pPr>
              <a:lnSpc>
                <a:spcPct val="120000"/>
              </a:lnSpc>
            </a:pPr>
            <a:r>
              <a:rPr lang="en-US" sz="2400" b="1" dirty="0">
                <a:solidFill>
                  <a:schemeClr val="accent1">
                    <a:alpha val="100000"/>
                  </a:schemeClr>
                </a:solidFill>
                <a:latin typeface="Microsoft Yahei"/>
                <a:ea typeface="Microsoft Yahei"/>
              </a:rPr>
              <a:t>高血压</a:t>
            </a:r>
            <a:r>
              <a:rPr lang="zh-CN" altLang="en-US" sz="2400" b="1" dirty="0">
                <a:solidFill>
                  <a:schemeClr val="accent1">
                    <a:alpha val="100000"/>
                  </a:schemeClr>
                </a:solidFill>
                <a:latin typeface="Microsoft Yahei"/>
                <a:ea typeface="Microsoft Yahei"/>
              </a:rPr>
              <a:t>的</a:t>
            </a:r>
            <a:r>
              <a:rPr lang="en-US" sz="2400" b="1" dirty="0">
                <a:solidFill>
                  <a:schemeClr val="accent1">
                    <a:alpha val="100000"/>
                  </a:schemeClr>
                </a:solidFill>
                <a:latin typeface="Microsoft Yahei"/>
                <a:ea typeface="Microsoft Yahei"/>
              </a:rPr>
              <a:t>治疗</a:t>
            </a:r>
          </a:p>
        </p:txBody>
      </p:sp>
      <p:sp>
        <p:nvSpPr>
          <p:cNvPr id="15" name="TextBox 15"/>
          <p:cNvSpPr txBox="1"/>
          <p:nvPr/>
        </p:nvSpPr>
        <p:spPr>
          <a:xfrm>
            <a:off x="8277423" y="5122940"/>
            <a:ext cx="3251104" cy="1055857"/>
          </a:xfrm>
          <a:prstGeom prst="rect">
            <a:avLst/>
          </a:prstGeom>
          <a:ln/>
        </p:spPr>
        <p:txBody>
          <a:bodyPr vert="horz" wrap="square" lIns="66008" tIns="33052" rIns="66008" bIns="33052" rtlCol="0" anchor="t" anchorCtr="0">
            <a:noAutofit/>
          </a:bodyPr>
          <a:lstStyle/>
          <a:p>
            <a:pPr algn="ctr">
              <a:lnSpc>
                <a:spcPct val="140000"/>
              </a:lnSpc>
            </a:pPr>
            <a:endParaRPr lang="en-US" sz="1500" dirty="0">
              <a:solidFill>
                <a:schemeClr val="dk1">
                  <a:alpha val="100000"/>
                </a:schemeClr>
              </a:solidFill>
              <a:latin typeface="Microsoft Yahei"/>
              <a:ea typeface="Microsoft Yahei"/>
              <a:cs typeface="Microsoft Yahei"/>
            </a:endParaRPr>
          </a:p>
        </p:txBody>
      </p:sp>
      <p:sp>
        <p:nvSpPr>
          <p:cNvPr id="16" name="AutoShape 7">
            <a:extLst>
              <a:ext uri="{FF2B5EF4-FFF2-40B4-BE49-F238E27FC236}">
                <a16:creationId xmlns:a16="http://schemas.microsoft.com/office/drawing/2014/main" id="{4C47AF06-4E45-80F1-79AA-D8344A66757D}"/>
              </a:ext>
            </a:extLst>
          </p:cNvPr>
          <p:cNvSpPr/>
          <p:nvPr/>
        </p:nvSpPr>
        <p:spPr>
          <a:xfrm>
            <a:off x="6081965" y="3369645"/>
            <a:ext cx="3657600" cy="1130233"/>
          </a:xfrm>
          <a:prstGeom prst="roundRect">
            <a:avLst>
              <a:gd name="adj" fmla="val 16667"/>
            </a:avLst>
          </a:prstGeom>
          <a:solidFill>
            <a:schemeClr val="lt2">
              <a:alpha val="100000"/>
            </a:schemeClr>
          </a:solidFill>
          <a:ln/>
        </p:spPr>
      </p:sp>
      <p:sp>
        <p:nvSpPr>
          <p:cNvPr id="17" name="文本框 16">
            <a:extLst>
              <a:ext uri="{FF2B5EF4-FFF2-40B4-BE49-F238E27FC236}">
                <a16:creationId xmlns:a16="http://schemas.microsoft.com/office/drawing/2014/main" id="{DC5708CD-1710-5F37-DB9B-B865DC89D13A}"/>
              </a:ext>
            </a:extLst>
          </p:cNvPr>
          <p:cNvSpPr txBox="1"/>
          <p:nvPr/>
        </p:nvSpPr>
        <p:spPr>
          <a:xfrm>
            <a:off x="7186865" y="3703928"/>
            <a:ext cx="1447800" cy="461665"/>
          </a:xfrm>
          <a:prstGeom prst="rect">
            <a:avLst/>
          </a:prstGeom>
          <a:noFill/>
        </p:spPr>
        <p:txBody>
          <a:bodyPr wrap="square" rtlCol="0">
            <a:spAutoFit/>
          </a:bodyPr>
          <a:lstStyle/>
          <a:p>
            <a:r>
              <a:rPr lang="zh-CN" altLang="en-US" sz="2400" b="1" dirty="0">
                <a:solidFill>
                  <a:schemeClr val="accent1">
                    <a:alpha val="100000"/>
                  </a:schemeClr>
                </a:solidFill>
                <a:latin typeface="Microsoft Yahei"/>
                <a:ea typeface="Microsoft Yahei"/>
              </a:rPr>
              <a:t>血压测量</a:t>
            </a:r>
          </a:p>
        </p:txBody>
      </p:sp>
      <p:sp>
        <p:nvSpPr>
          <p:cNvPr id="18" name="文本框 17">
            <a:extLst>
              <a:ext uri="{FF2B5EF4-FFF2-40B4-BE49-F238E27FC236}">
                <a16:creationId xmlns:a16="http://schemas.microsoft.com/office/drawing/2014/main" id="{46986786-06BA-C5B0-3BA4-BEE9A4B43E53}"/>
              </a:ext>
            </a:extLst>
          </p:cNvPr>
          <p:cNvSpPr txBox="1"/>
          <p:nvPr/>
        </p:nvSpPr>
        <p:spPr>
          <a:xfrm>
            <a:off x="4985825" y="5189834"/>
            <a:ext cx="1983634" cy="461665"/>
          </a:xfrm>
          <a:prstGeom prst="rect">
            <a:avLst/>
          </a:prstGeom>
          <a:noFill/>
        </p:spPr>
        <p:txBody>
          <a:bodyPr wrap="square" rtlCol="0">
            <a:spAutoFit/>
          </a:bodyPr>
          <a:lstStyle/>
          <a:p>
            <a:r>
              <a:rPr lang="zh-CN" altLang="en-US" sz="2400" b="1" dirty="0">
                <a:solidFill>
                  <a:schemeClr val="accent1">
                    <a:alpha val="100000"/>
                  </a:schemeClr>
                </a:solidFill>
                <a:latin typeface="Microsoft Yahei"/>
                <a:ea typeface="Microsoft Yahei"/>
              </a:rPr>
              <a:t>诊断性评估</a:t>
            </a:r>
          </a:p>
        </p:txBody>
      </p:sp>
      <p:pic>
        <p:nvPicPr>
          <p:cNvPr id="6" name="图片 5">
            <a:extLst>
              <a:ext uri="{FF2B5EF4-FFF2-40B4-BE49-F238E27FC236}">
                <a16:creationId xmlns:a16="http://schemas.microsoft.com/office/drawing/2014/main" id="{79321B56-454C-7122-A488-CF63AFE57EB8}"/>
              </a:ext>
            </a:extLst>
          </p:cNvPr>
          <p:cNvPicPr>
            <a:picLocks noChangeAspect="1"/>
          </p:cNvPicPr>
          <p:nvPr/>
        </p:nvPicPr>
        <p:blipFill>
          <a:blip r:embed="rId3"/>
          <a:stretch>
            <a:fillRect/>
          </a:stretch>
        </p:blipFill>
        <p:spPr>
          <a:xfrm>
            <a:off x="208113" y="1447800"/>
            <a:ext cx="3803274" cy="46805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7467600" y="3179043"/>
            <a:ext cx="5610225" cy="470410"/>
          </a:xfrm>
          <a:prstGeom prst="rect">
            <a:avLst/>
          </a:prstGeom>
          <a:noFill/>
          <a:ln/>
        </p:spPr>
        <p:txBody>
          <a:bodyPr vert="horz" wrap="square" lIns="91440" tIns="45720" rIns="91440" bIns="45720" rtlCol="0" anchor="t" anchorCtr="0">
            <a:noAutofit/>
          </a:bodyPr>
          <a:lstStyle/>
          <a:p>
            <a:pPr algn="l">
              <a:lnSpc>
                <a:spcPct val="140000"/>
              </a:lnSpc>
            </a:pPr>
            <a:r>
              <a:rPr lang="en-US" sz="1500" dirty="0">
                <a:solidFill>
                  <a:schemeClr val="dk1">
                    <a:alpha val="100000"/>
                  </a:schemeClr>
                </a:solidFill>
                <a:latin typeface="微软雅黑"/>
                <a:ea typeface="微软雅黑"/>
                <a:cs typeface="微软雅黑"/>
              </a:rPr>
              <a:t>24h动态血压和夜间血压与心血管风险关联更密切</a:t>
            </a:r>
          </a:p>
        </p:txBody>
      </p:sp>
      <p:sp>
        <p:nvSpPr>
          <p:cNvPr id="5" name="TextBox 5"/>
          <p:cNvSpPr txBox="1"/>
          <p:nvPr/>
        </p:nvSpPr>
        <p:spPr>
          <a:xfrm>
            <a:off x="7543800" y="2649881"/>
            <a:ext cx="3280773" cy="560841"/>
          </a:xfrm>
          <a:prstGeom prst="rect">
            <a:avLst/>
          </a:prstGeom>
          <a:noFill/>
          <a:ln/>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a:ea typeface="微软雅黑"/>
                <a:cs typeface="微软雅黑"/>
              </a:rPr>
              <a:t>动态血压与风险</a:t>
            </a:r>
          </a:p>
        </p:txBody>
      </p:sp>
      <p:sp>
        <p:nvSpPr>
          <p:cNvPr id="6" name="TextBox 6"/>
          <p:cNvSpPr txBox="1"/>
          <p:nvPr/>
        </p:nvSpPr>
        <p:spPr>
          <a:xfrm>
            <a:off x="7458395" y="4321721"/>
            <a:ext cx="5610225" cy="456629"/>
          </a:xfrm>
          <a:prstGeom prst="rect">
            <a:avLst/>
          </a:prstGeom>
          <a:noFill/>
          <a:ln/>
        </p:spPr>
        <p:txBody>
          <a:bodyPr vert="horz" wrap="square" lIns="91440" tIns="45720" rIns="91440" bIns="45720" rtlCol="0" anchor="t" anchorCtr="0">
            <a:noAutofit/>
          </a:bodyPr>
          <a:lstStyle/>
          <a:p>
            <a:pPr algn="l">
              <a:lnSpc>
                <a:spcPct val="140000"/>
              </a:lnSpc>
            </a:pPr>
            <a:r>
              <a:rPr lang="en-US" sz="1500" dirty="0">
                <a:solidFill>
                  <a:schemeClr val="dk1">
                    <a:alpha val="100000"/>
                  </a:schemeClr>
                </a:solidFill>
                <a:latin typeface="微软雅黑"/>
                <a:ea typeface="微软雅黑"/>
                <a:cs typeface="微软雅黑"/>
              </a:rPr>
              <a:t>   家庭血压，尤其是清晨血压，与患者预后密切相关</a:t>
            </a:r>
          </a:p>
        </p:txBody>
      </p:sp>
      <p:sp>
        <p:nvSpPr>
          <p:cNvPr id="7" name="TextBox 7"/>
          <p:cNvSpPr txBox="1"/>
          <p:nvPr/>
        </p:nvSpPr>
        <p:spPr>
          <a:xfrm>
            <a:off x="7581464" y="3823381"/>
            <a:ext cx="3280773" cy="560841"/>
          </a:xfrm>
          <a:prstGeom prst="rect">
            <a:avLst/>
          </a:prstGeom>
          <a:noFill/>
          <a:ln/>
        </p:spPr>
        <p:txBody>
          <a:bodyPr vert="horz" wrap="square" lIns="91440" tIns="45720" rIns="91440" bIns="45720" rtlCol="0" anchor="ctr" anchorCtr="0">
            <a:normAutofit/>
          </a:bodyPr>
          <a:lstStyle/>
          <a:p>
            <a:pPr algn="l">
              <a:lnSpc>
                <a:spcPct val="120000"/>
              </a:lnSpc>
            </a:pPr>
            <a:r>
              <a:rPr lang="en-US" sz="2100" b="1" dirty="0">
                <a:solidFill>
                  <a:schemeClr val="accent1">
                    <a:alpha val="100000"/>
                  </a:schemeClr>
                </a:solidFill>
                <a:latin typeface="微软雅黑"/>
                <a:ea typeface="微软雅黑"/>
                <a:cs typeface="微软雅黑"/>
              </a:rPr>
              <a:t>家庭血压与预后</a:t>
            </a:r>
          </a:p>
        </p:txBody>
      </p:sp>
      <p:sp>
        <p:nvSpPr>
          <p:cNvPr id="8" name="AutoShape 8"/>
          <p:cNvSpPr/>
          <p:nvPr/>
        </p:nvSpPr>
        <p:spPr>
          <a:xfrm>
            <a:off x="6290913" y="2729970"/>
            <a:ext cx="762000" cy="762000"/>
          </a:xfrm>
          <a:prstGeom prst="ellipse">
            <a:avLst/>
          </a:prstGeom>
          <a:solidFill>
            <a:schemeClr val="lt1">
              <a:alpha val="100000"/>
            </a:schemeClr>
          </a:solidFill>
          <a:ln w="19050">
            <a:solidFill>
              <a:schemeClr val="accent1">
                <a:alpha val="100000"/>
              </a:schemeClr>
            </a:solidFill>
            <a:prstDash val="solid"/>
          </a:ln>
        </p:spPr>
      </p:sp>
      <p:sp>
        <p:nvSpPr>
          <p:cNvPr id="9" name="AutoShape 9"/>
          <p:cNvSpPr/>
          <p:nvPr/>
        </p:nvSpPr>
        <p:spPr>
          <a:xfrm>
            <a:off x="6377015" y="3911444"/>
            <a:ext cx="762000" cy="762000"/>
          </a:xfrm>
          <a:prstGeom prst="ellipse">
            <a:avLst/>
          </a:prstGeom>
          <a:solidFill>
            <a:schemeClr val="lt1">
              <a:alpha val="100000"/>
            </a:schemeClr>
          </a:solidFill>
          <a:ln w="19050">
            <a:solidFill>
              <a:schemeClr val="accent1">
                <a:alpha val="100000"/>
              </a:schemeClr>
            </a:solidFill>
            <a:prstDash val="solid"/>
          </a:ln>
        </p:spPr>
      </p:sp>
      <p:sp>
        <p:nvSpPr>
          <p:cNvPr id="10" name="AutoShape 10"/>
          <p:cNvSpPr/>
          <p:nvPr/>
        </p:nvSpPr>
        <p:spPr>
          <a:xfrm>
            <a:off x="5947696" y="4981028"/>
            <a:ext cx="762000" cy="762000"/>
          </a:xfrm>
          <a:prstGeom prst="ellipse">
            <a:avLst/>
          </a:prstGeom>
          <a:solidFill>
            <a:schemeClr val="lt1">
              <a:alpha val="100000"/>
            </a:schemeClr>
          </a:solidFill>
          <a:ln w="19050">
            <a:solidFill>
              <a:schemeClr val="accent1">
                <a:alpha val="100000"/>
              </a:schemeClr>
            </a:solidFill>
            <a:prstDash val="solid"/>
          </a:ln>
        </p:spPr>
      </p:sp>
      <p:sp>
        <p:nvSpPr>
          <p:cNvPr id="11" name="AutoShape 11"/>
          <p:cNvSpPr/>
          <p:nvPr/>
        </p:nvSpPr>
        <p:spPr>
          <a:xfrm>
            <a:off x="5827967" y="1623612"/>
            <a:ext cx="762000" cy="762000"/>
          </a:xfrm>
          <a:prstGeom prst="ellipse">
            <a:avLst/>
          </a:prstGeom>
          <a:solidFill>
            <a:schemeClr val="lt1">
              <a:alpha val="100000"/>
            </a:schemeClr>
          </a:solidFill>
          <a:ln w="19050">
            <a:solidFill>
              <a:schemeClr val="accent1">
                <a:alpha val="100000"/>
              </a:schemeClr>
            </a:solidFill>
            <a:prstDash val="solid"/>
          </a:ln>
        </p:spPr>
      </p:sp>
      <p:sp>
        <p:nvSpPr>
          <p:cNvPr id="12" name="TextBox 12"/>
          <p:cNvSpPr txBox="1"/>
          <p:nvPr/>
        </p:nvSpPr>
        <p:spPr>
          <a:xfrm>
            <a:off x="5868644" y="1787501"/>
            <a:ext cx="763905" cy="481965"/>
          </a:xfrm>
          <a:prstGeom prst="rect">
            <a:avLst/>
          </a:prstGeom>
          <a:ln/>
        </p:spPr>
        <p:txBody>
          <a:bodyPr vert="horz" wrap="square" lIns="91440" tIns="45720" rIns="91440" bIns="45720" rtlCol="0" anchor="ctr" anchorCtr="0">
            <a:spAutoFit/>
          </a:bodyPr>
          <a:lstStyle/>
          <a:p>
            <a:pPr algn="ctr">
              <a:lnSpc>
                <a:spcPct val="100000"/>
              </a:lnSpc>
              <a:spcBef>
                <a:spcPts val="375"/>
              </a:spcBef>
            </a:pPr>
            <a:r>
              <a:rPr lang="en-US" sz="2400" dirty="0">
                <a:solidFill>
                  <a:schemeClr val="accent1">
                    <a:alpha val="100000"/>
                  </a:schemeClr>
                </a:solidFill>
                <a:latin typeface="Microsoft Yahei"/>
                <a:ea typeface="Microsoft Yahei"/>
                <a:cs typeface="Microsoft Yahei"/>
              </a:rPr>
              <a:t>01</a:t>
            </a:r>
          </a:p>
        </p:txBody>
      </p:sp>
      <p:sp>
        <p:nvSpPr>
          <p:cNvPr id="13" name="TextBox 13"/>
          <p:cNvSpPr txBox="1"/>
          <p:nvPr/>
        </p:nvSpPr>
        <p:spPr>
          <a:xfrm>
            <a:off x="6290913" y="2900907"/>
            <a:ext cx="763905" cy="481965"/>
          </a:xfrm>
          <a:prstGeom prst="rect">
            <a:avLst/>
          </a:prstGeom>
          <a:ln/>
        </p:spPr>
        <p:txBody>
          <a:bodyPr vert="horz" wrap="square" lIns="91440" tIns="45720" rIns="91440" bIns="45720" rtlCol="0" anchor="ctr" anchorCtr="0">
            <a:spAutoFit/>
          </a:bodyPr>
          <a:lstStyle/>
          <a:p>
            <a:pPr algn="ctr">
              <a:lnSpc>
                <a:spcPct val="100000"/>
              </a:lnSpc>
              <a:spcBef>
                <a:spcPts val="375"/>
              </a:spcBef>
            </a:pPr>
            <a:r>
              <a:rPr lang="en-US" sz="2400" dirty="0">
                <a:solidFill>
                  <a:schemeClr val="accent1">
                    <a:alpha val="100000"/>
                  </a:schemeClr>
                </a:solidFill>
                <a:latin typeface="Microsoft Yahei"/>
                <a:ea typeface="Microsoft Yahei"/>
                <a:cs typeface="Microsoft Yahei"/>
              </a:rPr>
              <a:t>02</a:t>
            </a:r>
          </a:p>
        </p:txBody>
      </p:sp>
      <p:sp>
        <p:nvSpPr>
          <p:cNvPr id="14" name="TextBox 14"/>
          <p:cNvSpPr txBox="1"/>
          <p:nvPr/>
        </p:nvSpPr>
        <p:spPr>
          <a:xfrm>
            <a:off x="6415639" y="4057164"/>
            <a:ext cx="744855" cy="481965"/>
          </a:xfrm>
          <a:prstGeom prst="rect">
            <a:avLst/>
          </a:prstGeom>
          <a:ln/>
        </p:spPr>
        <p:txBody>
          <a:bodyPr vert="horz" wrap="square" lIns="91440" tIns="45720" rIns="91440" bIns="45720" rtlCol="0" anchor="ctr" anchorCtr="0">
            <a:spAutoFit/>
          </a:bodyPr>
          <a:lstStyle/>
          <a:p>
            <a:pPr algn="ctr">
              <a:lnSpc>
                <a:spcPct val="100000"/>
              </a:lnSpc>
              <a:spcBef>
                <a:spcPts val="375"/>
              </a:spcBef>
            </a:pPr>
            <a:r>
              <a:rPr lang="en-US" sz="2400" dirty="0">
                <a:solidFill>
                  <a:schemeClr val="accent1">
                    <a:alpha val="100000"/>
                  </a:schemeClr>
                </a:solidFill>
                <a:latin typeface="Microsoft Yahei"/>
                <a:ea typeface="Microsoft Yahei"/>
                <a:cs typeface="Microsoft Yahei"/>
              </a:rPr>
              <a:t>03</a:t>
            </a:r>
          </a:p>
        </p:txBody>
      </p:sp>
      <p:sp>
        <p:nvSpPr>
          <p:cNvPr id="15" name="TextBox 15"/>
          <p:cNvSpPr txBox="1"/>
          <p:nvPr/>
        </p:nvSpPr>
        <p:spPr>
          <a:xfrm>
            <a:off x="5944453" y="5170640"/>
            <a:ext cx="763905" cy="481965"/>
          </a:xfrm>
          <a:prstGeom prst="rect">
            <a:avLst/>
          </a:prstGeom>
          <a:ln/>
        </p:spPr>
        <p:txBody>
          <a:bodyPr vert="horz" wrap="square" lIns="91440" tIns="45720" rIns="91440" bIns="45720" rtlCol="0" anchor="ctr" anchorCtr="0">
            <a:spAutoFit/>
          </a:bodyPr>
          <a:lstStyle/>
          <a:p>
            <a:pPr algn="ctr">
              <a:lnSpc>
                <a:spcPct val="100000"/>
              </a:lnSpc>
              <a:spcBef>
                <a:spcPts val="375"/>
              </a:spcBef>
            </a:pPr>
            <a:r>
              <a:rPr lang="en-US" sz="2400" dirty="0">
                <a:solidFill>
                  <a:schemeClr val="accent1">
                    <a:alpha val="100000"/>
                  </a:schemeClr>
                </a:solidFill>
                <a:latin typeface="Microsoft Yahei"/>
                <a:ea typeface="Microsoft Yahei"/>
                <a:cs typeface="Microsoft Yahei"/>
              </a:rPr>
              <a:t>04</a:t>
            </a:r>
          </a:p>
        </p:txBody>
      </p:sp>
      <p:sp>
        <p:nvSpPr>
          <p:cNvPr id="16" name="TextBox 16"/>
          <p:cNvSpPr txBox="1"/>
          <p:nvPr/>
        </p:nvSpPr>
        <p:spPr>
          <a:xfrm>
            <a:off x="6823736" y="1965655"/>
            <a:ext cx="4619152" cy="456629"/>
          </a:xfrm>
          <a:prstGeom prst="rect">
            <a:avLst/>
          </a:prstGeom>
          <a:noFill/>
          <a:ln/>
        </p:spPr>
        <p:txBody>
          <a:bodyPr vert="horz" wrap="square" lIns="91440" tIns="45720" rIns="91440" bIns="45720" rtlCol="0" anchor="t" anchorCtr="0">
            <a:noAutofit/>
          </a:bodyPr>
          <a:lstStyle/>
          <a:p>
            <a:pPr>
              <a:lnSpc>
                <a:spcPct val="140000"/>
              </a:lnSpc>
              <a:spcBef>
                <a:spcPts val="1000"/>
              </a:spcBef>
              <a:spcAft>
                <a:spcPts val="1125"/>
              </a:spcAft>
            </a:pPr>
            <a:r>
              <a:rPr lang="zh-CN" altLang="en-US" sz="1500" dirty="0">
                <a:solidFill>
                  <a:schemeClr val="dk1">
                    <a:alpha val="100000"/>
                  </a:schemeClr>
                </a:solidFill>
                <a:latin typeface="微软雅黑"/>
                <a:ea typeface="微软雅黑"/>
              </a:rPr>
              <a:t>诊室血压水平与心血管风险呈连续、独立、直接的正相关关系</a:t>
            </a:r>
            <a:endParaRPr lang="en-US" altLang="zh-CN" sz="1500" dirty="0">
              <a:solidFill>
                <a:schemeClr val="dk1">
                  <a:alpha val="100000"/>
                </a:schemeClr>
              </a:solidFill>
              <a:latin typeface="微软雅黑"/>
              <a:ea typeface="微软雅黑"/>
            </a:endParaRPr>
          </a:p>
        </p:txBody>
      </p:sp>
      <p:sp>
        <p:nvSpPr>
          <p:cNvPr id="17" name="TextBox 17"/>
          <p:cNvSpPr txBox="1"/>
          <p:nvPr/>
        </p:nvSpPr>
        <p:spPr>
          <a:xfrm>
            <a:off x="6858000" y="1473345"/>
            <a:ext cx="3280773" cy="560841"/>
          </a:xfrm>
          <a:prstGeom prst="rect">
            <a:avLst/>
          </a:prstGeom>
          <a:noFill/>
          <a:ln/>
        </p:spPr>
        <p:txBody>
          <a:bodyPr vert="horz" wrap="square" lIns="91440" tIns="45720" rIns="91440" bIns="45720" rtlCol="0" anchor="ctr" anchorCtr="0">
            <a:noAutofit/>
          </a:bodyPr>
          <a:lstStyle/>
          <a:p>
            <a:pPr algn="l">
              <a:lnSpc>
                <a:spcPct val="120000"/>
              </a:lnSpc>
            </a:pPr>
            <a:r>
              <a:rPr lang="en-US" sz="2100" b="1" dirty="0">
                <a:solidFill>
                  <a:schemeClr val="accent1">
                    <a:alpha val="100000"/>
                  </a:schemeClr>
                </a:solidFill>
                <a:latin typeface="微软雅黑"/>
                <a:ea typeface="微软雅黑"/>
                <a:cs typeface="微软雅黑"/>
              </a:rPr>
              <a:t>诊室血压与风险</a:t>
            </a:r>
          </a:p>
        </p:txBody>
      </p:sp>
      <p:sp>
        <p:nvSpPr>
          <p:cNvPr id="18" name="TextBox 18"/>
          <p:cNvSpPr txBox="1"/>
          <p:nvPr/>
        </p:nvSpPr>
        <p:spPr>
          <a:xfrm>
            <a:off x="6902628" y="5374340"/>
            <a:ext cx="5610225" cy="470410"/>
          </a:xfrm>
          <a:prstGeom prst="rect">
            <a:avLst/>
          </a:prstGeom>
          <a:noFill/>
          <a:ln/>
        </p:spPr>
        <p:txBody>
          <a:bodyPr vert="horz" wrap="square" lIns="91440" tIns="45720" rIns="91440" bIns="45720" rtlCol="0" anchor="t" anchorCtr="0">
            <a:noAutofit/>
          </a:bodyPr>
          <a:lstStyle/>
          <a:p>
            <a:pPr algn="l">
              <a:lnSpc>
                <a:spcPct val="140000"/>
              </a:lnSpc>
            </a:pPr>
            <a:r>
              <a:rPr lang="en-US" sz="1500" dirty="0">
                <a:solidFill>
                  <a:schemeClr val="dk1">
                    <a:alpha val="100000"/>
                  </a:schemeClr>
                </a:solidFill>
                <a:latin typeface="微软雅黑"/>
                <a:ea typeface="微软雅黑"/>
                <a:cs typeface="微软雅黑"/>
              </a:rPr>
              <a:t>《中国高血压防治指南》（2024年修订版）</a:t>
            </a:r>
          </a:p>
        </p:txBody>
      </p:sp>
      <p:sp>
        <p:nvSpPr>
          <p:cNvPr id="19" name="TextBox 19"/>
          <p:cNvSpPr txBox="1"/>
          <p:nvPr/>
        </p:nvSpPr>
        <p:spPr>
          <a:xfrm>
            <a:off x="7002678" y="4809896"/>
            <a:ext cx="3280773" cy="560841"/>
          </a:xfrm>
          <a:prstGeom prst="rect">
            <a:avLst/>
          </a:prstGeom>
          <a:noFill/>
          <a:ln/>
        </p:spPr>
        <p:txBody>
          <a:bodyPr vert="horz" wrap="square" lIns="91440" tIns="45720" rIns="91440" bIns="45720" rtlCol="0" anchor="ctr" anchorCtr="0">
            <a:noAutofit/>
          </a:bodyPr>
          <a:lstStyle/>
          <a:p>
            <a:pPr algn="l">
              <a:lnSpc>
                <a:spcPct val="120000"/>
              </a:lnSpc>
            </a:pPr>
            <a:r>
              <a:rPr lang="en-US" sz="2100" b="1" dirty="0">
                <a:solidFill>
                  <a:schemeClr val="accent1">
                    <a:alpha val="100000"/>
                  </a:schemeClr>
                </a:solidFill>
                <a:latin typeface="微软雅黑"/>
                <a:ea typeface="微软雅黑"/>
                <a:cs typeface="微软雅黑"/>
              </a:rPr>
              <a:t>指南依据</a:t>
            </a:r>
          </a:p>
        </p:txBody>
      </p:sp>
      <p:sp>
        <p:nvSpPr>
          <p:cNvPr id="20" name="TextBox 20"/>
          <p:cNvSpPr txBox="1"/>
          <p:nvPr/>
        </p:nvSpPr>
        <p:spPr>
          <a:xfrm>
            <a:off x="324703" y="1225053"/>
            <a:ext cx="11239500" cy="914400"/>
          </a:xfrm>
          <a:prstGeom prst="rect">
            <a:avLst/>
          </a:prstGeom>
          <a:ln/>
        </p:spPr>
        <p:txBody>
          <a:bodyPr vert="horz" wrap="square" lIns="123825" tIns="123825" rIns="57150" bIns="123825" rtlCol="0" anchor="ctr" anchorCtr="0">
            <a:noAutofit/>
          </a:bodyPr>
          <a:lstStyle/>
          <a:p>
            <a:pPr>
              <a:lnSpc>
                <a:spcPct val="140000"/>
              </a:lnSpc>
            </a:pPr>
            <a:r>
              <a:rPr lang="en-US" sz="2400" b="1" dirty="0">
                <a:solidFill>
                  <a:schemeClr val="dk2">
                    <a:alpha val="100000"/>
                  </a:schemeClr>
                </a:solidFill>
                <a:latin typeface="Microsoft Yahei"/>
                <a:ea typeface="Microsoft Yahei"/>
                <a:cs typeface="Microsoft Yahei"/>
              </a:rPr>
              <a:t>血压与心血管风险的关系</a:t>
            </a:r>
          </a:p>
        </p:txBody>
      </p:sp>
      <p:pic>
        <p:nvPicPr>
          <p:cNvPr id="21" name="图片 20">
            <a:extLst>
              <a:ext uri="{FF2B5EF4-FFF2-40B4-BE49-F238E27FC236}">
                <a16:creationId xmlns:a16="http://schemas.microsoft.com/office/drawing/2014/main" id="{3A49A49C-1113-6DD6-F0DD-1A7400864489}"/>
              </a:ext>
            </a:extLst>
          </p:cNvPr>
          <p:cNvPicPr>
            <a:picLocks noChangeAspect="1"/>
          </p:cNvPicPr>
          <p:nvPr/>
        </p:nvPicPr>
        <p:blipFill>
          <a:blip r:embed="rId3"/>
          <a:stretch>
            <a:fillRect/>
          </a:stretch>
        </p:blipFill>
        <p:spPr>
          <a:xfrm>
            <a:off x="319118" y="2013638"/>
            <a:ext cx="5522267" cy="4139543"/>
          </a:xfrm>
          <a:prstGeom prst="rect">
            <a:avLst/>
          </a:prstGeom>
        </p:spPr>
      </p:pic>
      <p:sp>
        <p:nvSpPr>
          <p:cNvPr id="23" name="TextBox 3">
            <a:extLst>
              <a:ext uri="{FF2B5EF4-FFF2-40B4-BE49-F238E27FC236}">
                <a16:creationId xmlns:a16="http://schemas.microsoft.com/office/drawing/2014/main" id="{00A2BA62-6E00-90AA-F9C2-76422B76E5A3}"/>
              </a:ext>
            </a:extLst>
          </p:cNvPr>
          <p:cNvSpPr txBox="1"/>
          <p:nvPr/>
        </p:nvSpPr>
        <p:spPr>
          <a:xfrm>
            <a:off x="1138265" y="431051"/>
            <a:ext cx="11239500" cy="826316"/>
          </a:xfrm>
          <a:prstGeom prst="rect">
            <a:avLst/>
          </a:prstGeom>
          <a:ln/>
        </p:spPr>
        <p:txBody>
          <a:bodyPr vert="horz" wrap="square" lIns="123825" tIns="123825" rIns="57150" bIns="123825" rtlCol="0" anchor="t" anchorCtr="0">
            <a:spAutoFit/>
          </a:bodyPr>
          <a:lstStyle/>
          <a:p>
            <a:pPr>
              <a:lnSpc>
                <a:spcPct val="140000"/>
              </a:lnSpc>
            </a:pP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中国高血压防治指南</a:t>
            </a: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a:t>
            </a:r>
            <a:r>
              <a:rPr lang="en-US" altLang="zh-CN" sz="3000" b="1" dirty="0">
                <a:solidFill>
                  <a:schemeClr val="dk2">
                    <a:alpha val="100000"/>
                  </a:schemeClr>
                </a:solidFill>
                <a:latin typeface="Microsoft Yahei"/>
                <a:ea typeface="Microsoft Yahei"/>
              </a:rPr>
              <a:t>2024</a:t>
            </a:r>
            <a:r>
              <a:rPr lang="zh-CN" altLang="en-US" sz="3000" b="1" dirty="0">
                <a:solidFill>
                  <a:schemeClr val="dk2">
                    <a:alpha val="100000"/>
                  </a:schemeClr>
                </a:solidFill>
                <a:latin typeface="Microsoft Yahei"/>
                <a:ea typeface="Microsoft Yahei"/>
              </a:rPr>
              <a:t>年修订版）要点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04800" y="1524000"/>
            <a:ext cx="4320480" cy="4778231"/>
          </a:xfrm>
          <a:prstGeom prst="rect">
            <a:avLst/>
          </a:prstGeom>
          <a:noFill/>
          <a:ln/>
        </p:spPr>
        <p:txBody>
          <a:bodyPr vert="horz" wrap="square" lIns="91440" tIns="45720" rIns="91440" bIns="45720" rtlCol="0" anchor="t" anchorCtr="0">
            <a:spAutoFit/>
          </a:bodyPr>
          <a:lstStyle/>
          <a:p>
            <a:pPr>
              <a:lnSpc>
                <a:spcPct val="120000"/>
              </a:lnSpc>
            </a:pPr>
            <a:r>
              <a:rPr lang="en-US" sz="2000" dirty="0">
                <a:latin typeface="微软雅黑"/>
                <a:ea typeface="微软雅黑"/>
              </a:rPr>
              <a:t>• 在新指南中，诊室血压测量不再是诊断与评估高血压的唯一手段，诊室血压、家庭血压和动态血压水平均可作为高血压诊断的依据。</a:t>
            </a:r>
          </a:p>
          <a:p>
            <a:pPr>
              <a:lnSpc>
                <a:spcPct val="120000"/>
              </a:lnSpc>
            </a:pPr>
            <a:endParaRPr lang="en-US" sz="2000" dirty="0">
              <a:latin typeface="微软雅黑"/>
              <a:ea typeface="微软雅黑"/>
            </a:endParaRPr>
          </a:p>
          <a:p>
            <a:pPr>
              <a:lnSpc>
                <a:spcPct val="120000"/>
              </a:lnSpc>
              <a:spcBef>
                <a:spcPct val="0"/>
              </a:spcBef>
              <a:spcAft>
                <a:spcPct val="0"/>
              </a:spcAft>
            </a:pPr>
            <a:r>
              <a:rPr lang="en-US" altLang="zh-CN" sz="2000" dirty="0">
                <a:latin typeface="微软雅黑"/>
                <a:ea typeface="微软雅黑"/>
              </a:rPr>
              <a:t>• </a:t>
            </a:r>
            <a:r>
              <a:rPr lang="en-US" sz="2000" dirty="0">
                <a:latin typeface="微软雅黑"/>
                <a:ea typeface="微软雅黑"/>
              </a:rPr>
              <a:t>高血压定义：在未使用降压药的情况下，诊室血压≥140/90 mmHg；或家庭血压≥135/85 mmHg；或24 h动态血压≥130/80 mmHg，白天血压≥135/85 mmHg,夜间血压≥120/70 mmHg。</a:t>
            </a:r>
          </a:p>
          <a:p>
            <a:pPr algn="l">
              <a:lnSpc>
                <a:spcPct val="100000"/>
              </a:lnSpc>
              <a:spcBef>
                <a:spcPct val="0"/>
              </a:spcBef>
              <a:spcAft>
                <a:spcPct val="0"/>
              </a:spcAft>
            </a:pPr>
            <a:endParaRPr lang="en-US" sz="2025" dirty="0">
              <a:solidFill>
                <a:schemeClr val="dk1">
                  <a:alpha val="100000"/>
                </a:schemeClr>
              </a:solidFill>
              <a:latin typeface="宋体"/>
              <a:ea typeface="宋体"/>
              <a:cs typeface="宋体"/>
            </a:endParaRPr>
          </a:p>
          <a:p>
            <a:pPr algn="l">
              <a:lnSpc>
                <a:spcPct val="100000"/>
              </a:lnSpc>
              <a:spcBef>
                <a:spcPct val="0"/>
              </a:spcBef>
              <a:spcAft>
                <a:spcPct val="0"/>
              </a:spcAft>
            </a:pPr>
            <a:endParaRPr lang="en-US" sz="2025" dirty="0">
              <a:solidFill>
                <a:schemeClr val="dk1">
                  <a:alpha val="100000"/>
                </a:schemeClr>
              </a:solidFill>
              <a:latin typeface="宋体"/>
              <a:ea typeface="宋体"/>
              <a:cs typeface="宋体"/>
            </a:endParaRPr>
          </a:p>
        </p:txBody>
      </p:sp>
      <p:pic>
        <p:nvPicPr>
          <p:cNvPr id="4" name="Picture 4"/>
          <p:cNvPicPr>
            <a:picLocks noChangeAspect="1"/>
          </p:cNvPicPr>
          <p:nvPr/>
        </p:nvPicPr>
        <p:blipFill>
          <a:blip r:embed="rId3"/>
          <a:srcRect/>
          <a:stretch>
            <a:fillRect/>
          </a:stretch>
        </p:blipFill>
        <p:spPr>
          <a:xfrm>
            <a:off x="4727848" y="1556792"/>
            <a:ext cx="6767147" cy="3945372"/>
          </a:xfrm>
          <a:prstGeom prst="rect">
            <a:avLst/>
          </a:prstGeom>
        </p:spPr>
      </p:pic>
      <p:sp>
        <p:nvSpPr>
          <p:cNvPr id="5" name="TextBox 3">
            <a:extLst>
              <a:ext uri="{FF2B5EF4-FFF2-40B4-BE49-F238E27FC236}">
                <a16:creationId xmlns:a16="http://schemas.microsoft.com/office/drawing/2014/main" id="{FB497AED-6EDE-02FD-997A-2B52BACE6C56}"/>
              </a:ext>
            </a:extLst>
          </p:cNvPr>
          <p:cNvSpPr txBox="1"/>
          <p:nvPr/>
        </p:nvSpPr>
        <p:spPr>
          <a:xfrm>
            <a:off x="1752600" y="381000"/>
            <a:ext cx="11239500" cy="826316"/>
          </a:xfrm>
          <a:prstGeom prst="rect">
            <a:avLst/>
          </a:prstGeom>
          <a:ln/>
        </p:spPr>
        <p:txBody>
          <a:bodyPr vert="horz" wrap="square" lIns="123825" tIns="123825" rIns="57150" bIns="123825" rtlCol="0" anchor="t" anchorCtr="0">
            <a:spAutoFit/>
          </a:bodyPr>
          <a:lstStyle/>
          <a:p>
            <a:pPr>
              <a:lnSpc>
                <a:spcPct val="140000"/>
              </a:lnSpc>
            </a:pP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中国高血压防治指南</a:t>
            </a: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a:t>
            </a:r>
            <a:r>
              <a:rPr lang="en-US" altLang="zh-CN" sz="3000" b="1" dirty="0">
                <a:solidFill>
                  <a:schemeClr val="dk2">
                    <a:alpha val="100000"/>
                  </a:schemeClr>
                </a:solidFill>
                <a:latin typeface="Microsoft Yahei"/>
                <a:ea typeface="Microsoft Yahei"/>
              </a:rPr>
              <a:t>2024</a:t>
            </a:r>
            <a:r>
              <a:rPr lang="zh-CN" altLang="en-US" sz="3000" b="1" dirty="0">
                <a:solidFill>
                  <a:schemeClr val="dk2">
                    <a:alpha val="100000"/>
                  </a:schemeClr>
                </a:solidFill>
                <a:latin typeface="Microsoft Yahei"/>
                <a:ea typeface="Microsoft Yahei"/>
              </a:rPr>
              <a:t>年修订版）要点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9600" y="1556792"/>
            <a:ext cx="10385376" cy="504056"/>
          </a:xfrm>
          <a:prstGeom prst="rect">
            <a:avLst/>
          </a:prstGeom>
          <a:noFill/>
          <a:ln/>
        </p:spPr>
        <p:txBody>
          <a:bodyPr vert="horz" wrap="square" lIns="91440" tIns="45720" rIns="91440" bIns="45720" rtlCol="0" anchor="t" anchorCtr="0">
            <a:noAutofit/>
          </a:bodyPr>
          <a:lstStyle/>
          <a:p>
            <a:pPr algn="l">
              <a:lnSpc>
                <a:spcPct val="90000"/>
              </a:lnSpc>
              <a:spcBef>
                <a:spcPts val="999"/>
              </a:spcBef>
              <a:spcAft>
                <a:spcPct val="0"/>
              </a:spcAft>
              <a:defRPr/>
            </a:pPr>
            <a:r>
              <a:rPr lang="en-US" sz="2400" b="1" dirty="0">
                <a:solidFill>
                  <a:schemeClr val="dk2">
                    <a:alpha val="100000"/>
                  </a:schemeClr>
                </a:solidFill>
                <a:latin typeface="Microsoft Yahei"/>
                <a:ea typeface="Microsoft Yahei"/>
              </a:rPr>
              <a:t>血压测量</a:t>
            </a:r>
          </a:p>
          <a:p>
            <a:pPr algn="l">
              <a:lnSpc>
                <a:spcPct val="90000"/>
              </a:lnSpc>
              <a:spcBef>
                <a:spcPts val="999"/>
              </a:spcBef>
            </a:pPr>
            <a:endParaRPr lang="en-US" sz="1100" dirty="0"/>
          </a:p>
        </p:txBody>
      </p:sp>
      <p:sp>
        <p:nvSpPr>
          <p:cNvPr id="4" name="TextBox 4"/>
          <p:cNvSpPr txBox="1"/>
          <p:nvPr/>
        </p:nvSpPr>
        <p:spPr>
          <a:xfrm>
            <a:off x="267761" y="2209853"/>
            <a:ext cx="6048672" cy="3299365"/>
          </a:xfrm>
          <a:prstGeom prst="rect">
            <a:avLst/>
          </a:prstGeom>
          <a:noFill/>
          <a:ln/>
        </p:spPr>
        <p:txBody>
          <a:bodyPr vert="horz" wrap="square" lIns="91440" tIns="45720" rIns="91440" bIns="45720" rtlCol="0" anchor="t" anchorCtr="0">
            <a:spAutoFit/>
          </a:bodyPr>
          <a:lstStyle/>
          <a:p>
            <a:pPr marL="228600" lvl="1" indent="-228600" algn="l">
              <a:lnSpc>
                <a:spcPct val="90000"/>
              </a:lnSpc>
              <a:spcBef>
                <a:spcPts val="999"/>
              </a:spcBef>
              <a:spcAft>
                <a:spcPts val="1125"/>
              </a:spcAft>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指南中明确指出不建议使用水银血压计，推荐使用经过准确性验证的上臂式电子血压计。</a:t>
            </a:r>
          </a:p>
          <a:p>
            <a:pPr marL="228600" lvl="1" indent="-228600" algn="l">
              <a:lnSpc>
                <a:spcPct val="90000"/>
              </a:lnSpc>
              <a:spcBef>
                <a:spcPts val="999"/>
              </a:spcBef>
              <a:spcAft>
                <a:spcPts val="1125"/>
              </a:spcAft>
              <a:buFont typeface="Arial"/>
              <a:buChar char="•"/>
            </a:pPr>
            <a:endParaRPr lang="en-US" sz="2400" dirty="0">
              <a:solidFill>
                <a:schemeClr val="dk1">
                  <a:alpha val="100000"/>
                </a:schemeClr>
              </a:solidFill>
              <a:latin typeface="微软雅黑" panose="020B0503020204020204" pitchFamily="34" charset="-122"/>
              <a:ea typeface="微软雅黑" panose="020B0503020204020204" pitchFamily="34" charset="-122"/>
              <a:cs typeface="宋体"/>
            </a:endParaRPr>
          </a:p>
          <a:p>
            <a:pPr marL="228600" lvl="1" indent="-228600" algn="l">
              <a:lnSpc>
                <a:spcPct val="90000"/>
              </a:lnSpc>
              <a:spcBef>
                <a:spcPts val="999"/>
              </a:spcBef>
              <a:spcAft>
                <a:spcPts val="1125"/>
              </a:spcAft>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对于可穿戴式电子血压计，同样需要根据标准化方案进行准确性验证，才能用于血压测量。（</a:t>
            </a:r>
            <a:r>
              <a:rPr lang="en-US" sz="2400" dirty="0">
                <a:solidFill>
                  <a:schemeClr val="dk1">
                    <a:alpha val="100000"/>
                  </a:schemeClr>
                </a:solidFill>
                <a:latin typeface="Times New Roman Uni"/>
                <a:ea typeface="Times New Roman Uni"/>
                <a:cs typeface="Times New Roman Uni"/>
              </a:rPr>
              <a:t>HUAWEI WATCH D Blood Press Monit,2022 353-356.）</a:t>
            </a:r>
          </a:p>
        </p:txBody>
      </p:sp>
      <p:pic>
        <p:nvPicPr>
          <p:cNvPr id="5" name="Picture 5"/>
          <p:cNvPicPr>
            <a:picLocks noChangeAspect="1"/>
          </p:cNvPicPr>
          <p:nvPr/>
        </p:nvPicPr>
        <p:blipFill>
          <a:blip r:embed="rId3"/>
          <a:srcRect/>
          <a:stretch>
            <a:fillRect/>
          </a:stretch>
        </p:blipFill>
        <p:spPr>
          <a:xfrm>
            <a:off x="6566257" y="1196752"/>
            <a:ext cx="4680520" cy="2736303"/>
          </a:xfrm>
          <a:prstGeom prst="rect">
            <a:avLst/>
          </a:prstGeom>
        </p:spPr>
      </p:pic>
      <p:pic>
        <p:nvPicPr>
          <p:cNvPr id="6" name="Picture 6"/>
          <p:cNvPicPr>
            <a:picLocks noChangeAspect="1"/>
          </p:cNvPicPr>
          <p:nvPr/>
        </p:nvPicPr>
        <p:blipFill>
          <a:blip r:embed="rId4"/>
          <a:srcRect/>
          <a:stretch>
            <a:fillRect/>
          </a:stretch>
        </p:blipFill>
        <p:spPr>
          <a:xfrm>
            <a:off x="6538340" y="3848043"/>
            <a:ext cx="4948406" cy="2808313"/>
          </a:xfrm>
          <a:prstGeom prst="rect">
            <a:avLst/>
          </a:prstGeom>
        </p:spPr>
      </p:pic>
      <p:sp>
        <p:nvSpPr>
          <p:cNvPr id="7" name="TextBox 3">
            <a:extLst>
              <a:ext uri="{FF2B5EF4-FFF2-40B4-BE49-F238E27FC236}">
                <a16:creationId xmlns:a16="http://schemas.microsoft.com/office/drawing/2014/main" id="{3FE2513B-5D22-4379-B9D9-F7AFF5826E39}"/>
              </a:ext>
            </a:extLst>
          </p:cNvPr>
          <p:cNvSpPr txBox="1"/>
          <p:nvPr/>
        </p:nvSpPr>
        <p:spPr>
          <a:xfrm>
            <a:off x="1447800" y="364810"/>
            <a:ext cx="11239500" cy="826316"/>
          </a:xfrm>
          <a:prstGeom prst="rect">
            <a:avLst/>
          </a:prstGeom>
          <a:ln/>
        </p:spPr>
        <p:txBody>
          <a:bodyPr vert="horz" wrap="square" lIns="123825" tIns="123825" rIns="57150" bIns="123825" rtlCol="0" anchor="t" anchorCtr="0">
            <a:spAutoFit/>
          </a:bodyPr>
          <a:lstStyle/>
          <a:p>
            <a:pPr>
              <a:lnSpc>
                <a:spcPct val="140000"/>
              </a:lnSpc>
            </a:pP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中国高血压防治指南</a:t>
            </a:r>
            <a:r>
              <a:rPr lang="en-US" altLang="zh-CN" sz="3000" b="1" dirty="0">
                <a:solidFill>
                  <a:schemeClr val="dk2">
                    <a:alpha val="100000"/>
                  </a:schemeClr>
                </a:solidFill>
                <a:latin typeface="Microsoft Yahei"/>
                <a:ea typeface="Microsoft Yahei"/>
              </a:rPr>
              <a:t>》</a:t>
            </a:r>
            <a:r>
              <a:rPr lang="zh-CN" altLang="en-US" sz="3000" b="1" dirty="0">
                <a:solidFill>
                  <a:schemeClr val="dk2">
                    <a:alpha val="100000"/>
                  </a:schemeClr>
                </a:solidFill>
                <a:latin typeface="Microsoft Yahei"/>
                <a:ea typeface="Microsoft Yahei"/>
              </a:rPr>
              <a:t>（</a:t>
            </a:r>
            <a:r>
              <a:rPr lang="en-US" altLang="zh-CN" sz="3000" b="1" dirty="0">
                <a:solidFill>
                  <a:schemeClr val="dk2">
                    <a:alpha val="100000"/>
                  </a:schemeClr>
                </a:solidFill>
                <a:latin typeface="Microsoft Yahei"/>
                <a:ea typeface="Microsoft Yahei"/>
              </a:rPr>
              <a:t>2024</a:t>
            </a:r>
            <a:r>
              <a:rPr lang="zh-CN" altLang="en-US" sz="3000" b="1" dirty="0">
                <a:solidFill>
                  <a:schemeClr val="dk2">
                    <a:alpha val="100000"/>
                  </a:schemeClr>
                </a:solidFill>
                <a:latin typeface="Microsoft Yahei"/>
                <a:ea typeface="Microsoft Yahei"/>
              </a:rPr>
              <a:t>年修订版）要点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38200" y="457200"/>
            <a:ext cx="10515600" cy="1325563"/>
          </a:xfrm>
          <a:prstGeom prst="rect">
            <a:avLst/>
          </a:prstGeom>
          <a:noFill/>
          <a:ln/>
        </p:spPr>
        <p:txBody>
          <a:bodyPr vert="horz" wrap="square" lIns="91440" tIns="45720" rIns="91440" bIns="45720" rtlCol="0" anchor="ctr" anchorCtr="0">
            <a:normAutofit/>
          </a:bodyPr>
          <a:lstStyle/>
          <a:p>
            <a:pPr algn="l">
              <a:lnSpc>
                <a:spcPct val="90000"/>
              </a:lnSpc>
              <a:spcBef>
                <a:spcPct val="0"/>
              </a:spcBef>
              <a:defRPr/>
            </a:pPr>
            <a:r>
              <a:rPr lang="en-US" sz="3000" b="1" dirty="0">
                <a:solidFill>
                  <a:schemeClr val="dk2">
                    <a:alpha val="100000"/>
                  </a:schemeClr>
                </a:solidFill>
                <a:latin typeface="Microsoft Yahei"/>
                <a:ea typeface="Microsoft Yahei"/>
              </a:rPr>
              <a:t>家庭血压监测优势</a:t>
            </a:r>
          </a:p>
        </p:txBody>
      </p:sp>
      <p:sp>
        <p:nvSpPr>
          <p:cNvPr id="3" name="AutoShape 3"/>
          <p:cNvSpPr/>
          <p:nvPr/>
        </p:nvSpPr>
        <p:spPr>
          <a:xfrm>
            <a:off x="623392" y="1340768"/>
            <a:ext cx="11305256" cy="4032448"/>
          </a:xfrm>
          <a:prstGeom prst="rect">
            <a:avLst/>
          </a:prstGeom>
          <a:noFill/>
          <a:ln/>
        </p:spPr>
        <p:txBody>
          <a:bodyPr vert="horz" wrap="square" lIns="91440" tIns="45720" rIns="91440" bIns="45720" rtlCol="0" anchor="t" anchorCtr="0">
            <a:normAutofit/>
          </a:bodyPr>
          <a:lstStyle/>
          <a:p>
            <a:pPr algn="l">
              <a:lnSpc>
                <a:spcPct val="90000"/>
              </a:lnSpc>
              <a:spcBef>
                <a:spcPts val="999"/>
              </a:spcBef>
              <a:defRPr/>
            </a:pPr>
            <a:endParaRPr lang="en-US" sz="1100" dirty="0"/>
          </a:p>
          <a:p>
            <a:pPr marL="228600" lvl="1" indent="-228600" algn="l">
              <a:lnSpc>
                <a:spcPct val="90000"/>
              </a:lnSpc>
              <a:spcBef>
                <a:spcPts val="999"/>
              </a:spcBef>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家庭血压监测敏感性和特异性低于动态血压监测, 但更易行</a:t>
            </a:r>
            <a:r>
              <a:rPr lang="zh-CN" altLang="en-US" sz="2400" dirty="0">
                <a:solidFill>
                  <a:schemeClr val="dk1">
                    <a:alpha val="100000"/>
                  </a:schemeClr>
                </a:solidFill>
                <a:latin typeface="微软雅黑" panose="020B0503020204020204" pitchFamily="34" charset="-122"/>
                <a:ea typeface="微软雅黑" panose="020B0503020204020204" pitchFamily="34" charset="-122"/>
                <a:cs typeface="宋体"/>
              </a:rPr>
              <a:t>，</a:t>
            </a: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成本低</a:t>
            </a:r>
          </a:p>
          <a:p>
            <a:pPr marL="228600" lvl="1" indent="-228600" algn="l">
              <a:lnSpc>
                <a:spcPct val="90000"/>
              </a:lnSpc>
              <a:spcBef>
                <a:spcPts val="999"/>
              </a:spcBef>
              <a:buFont typeface="Arial"/>
              <a:buChar char="•"/>
            </a:pPr>
            <a:endParaRPr lang="en-US" sz="2400" dirty="0">
              <a:solidFill>
                <a:schemeClr val="dk1">
                  <a:alpha val="100000"/>
                </a:schemeClr>
              </a:solidFill>
              <a:latin typeface="微软雅黑" panose="020B0503020204020204" pitchFamily="34" charset="-122"/>
              <a:ea typeface="微软雅黑" panose="020B0503020204020204" pitchFamily="34" charset="-122"/>
              <a:cs typeface="宋体"/>
            </a:endParaRPr>
          </a:p>
          <a:p>
            <a:pPr marL="228600" lvl="1" indent="-228600" algn="l">
              <a:lnSpc>
                <a:spcPct val="90000"/>
              </a:lnSpc>
              <a:spcBef>
                <a:spcPts val="999"/>
              </a:spcBef>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Ohasama研究显示，家庭血压监测对脑卒中预测明显优于诊室血压</a:t>
            </a:r>
          </a:p>
          <a:p>
            <a:pPr marL="228600" lvl="1" indent="-228600" algn="l">
              <a:lnSpc>
                <a:spcPct val="90000"/>
              </a:lnSpc>
              <a:spcBef>
                <a:spcPts val="999"/>
              </a:spcBef>
              <a:buFont typeface="Arial"/>
              <a:buChar char="•"/>
            </a:pPr>
            <a:endParaRPr lang="en-US" sz="2400" dirty="0">
              <a:solidFill>
                <a:schemeClr val="dk1">
                  <a:alpha val="100000"/>
                </a:schemeClr>
              </a:solidFill>
              <a:latin typeface="微软雅黑" panose="020B0503020204020204" pitchFamily="34" charset="-122"/>
              <a:ea typeface="微软雅黑" panose="020B0503020204020204" pitchFamily="34" charset="-122"/>
              <a:cs typeface="宋体"/>
            </a:endParaRPr>
          </a:p>
          <a:p>
            <a:pPr marL="228600" lvl="1" indent="-228600" algn="l">
              <a:lnSpc>
                <a:spcPct val="90000"/>
              </a:lnSpc>
              <a:spcBef>
                <a:spcPts val="999"/>
              </a:spcBef>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家庭血压测量能提升血压知晓度、达标率</a:t>
            </a:r>
          </a:p>
          <a:p>
            <a:pPr marL="228600" lvl="1" indent="-228600" algn="l">
              <a:lnSpc>
                <a:spcPct val="90000"/>
              </a:lnSpc>
              <a:spcBef>
                <a:spcPts val="999"/>
              </a:spcBef>
              <a:buFont typeface="Arial"/>
              <a:buChar char="•"/>
            </a:pPr>
            <a:endParaRPr lang="en-US" sz="2400" dirty="0">
              <a:solidFill>
                <a:schemeClr val="dk1">
                  <a:alpha val="100000"/>
                </a:schemeClr>
              </a:solidFill>
              <a:latin typeface="微软雅黑" panose="020B0503020204020204" pitchFamily="34" charset="-122"/>
              <a:ea typeface="微软雅黑" panose="020B0503020204020204" pitchFamily="34" charset="-122"/>
              <a:cs typeface="宋体"/>
            </a:endParaRPr>
          </a:p>
          <a:p>
            <a:pPr marL="228600" lvl="1" indent="-228600" algn="l">
              <a:lnSpc>
                <a:spcPct val="90000"/>
              </a:lnSpc>
              <a:spcBef>
                <a:spcPts val="999"/>
              </a:spcBef>
              <a:buFont typeface="Arial"/>
              <a:buChar char="•"/>
            </a:pPr>
            <a:r>
              <a:rPr lang="en-US" sz="2400" dirty="0">
                <a:solidFill>
                  <a:schemeClr val="dk1">
                    <a:alpha val="100000"/>
                  </a:schemeClr>
                </a:solidFill>
                <a:latin typeface="微软雅黑" panose="020B0503020204020204" pitchFamily="34" charset="-122"/>
                <a:ea typeface="微软雅黑" panose="020B0503020204020204" pitchFamily="34" charset="-122"/>
                <a:cs typeface="宋体"/>
              </a:rPr>
              <a:t>患者在熟悉的家庭环境中进行监测，测量天数可以更长，获得更完整的个体血压数据</a:t>
            </a:r>
          </a:p>
          <a:p>
            <a:pPr algn="l">
              <a:lnSpc>
                <a:spcPct val="90000"/>
              </a:lnSpc>
              <a:spcBef>
                <a:spcPts val="999"/>
              </a:spcBef>
            </a:pPr>
            <a:endParaRPr lang="en-US" sz="2400" dirty="0">
              <a:solidFill>
                <a:schemeClr val="dk1">
                  <a:alpha val="100000"/>
                </a:schemeClr>
              </a:solidFill>
              <a:latin typeface="宋体"/>
              <a:ea typeface="宋体"/>
              <a:cs typeface="宋体"/>
            </a:endParaRPr>
          </a:p>
        </p:txBody>
      </p:sp>
      <p:sp>
        <p:nvSpPr>
          <p:cNvPr id="4" name="TextBox 4"/>
          <p:cNvSpPr txBox="1"/>
          <p:nvPr/>
        </p:nvSpPr>
        <p:spPr>
          <a:xfrm>
            <a:off x="76200" y="6219621"/>
            <a:ext cx="7704856" cy="307777"/>
          </a:xfrm>
          <a:prstGeom prst="rect">
            <a:avLst/>
          </a:prstGeom>
          <a:noFill/>
          <a:ln/>
        </p:spPr>
        <p:txBody>
          <a:bodyPr vert="horz" wrap="square" lIns="91440" tIns="45720" rIns="91440" bIns="45720" rtlCol="0" anchor="t" anchorCtr="0">
            <a:spAutoFit/>
          </a:bodyPr>
          <a:lstStyle/>
          <a:p>
            <a:pPr algn="l">
              <a:lnSpc>
                <a:spcPct val="80000"/>
              </a:lnSpc>
            </a:pPr>
            <a:r>
              <a:rPr lang="en-US" sz="1425" b="1" i="1" dirty="0">
                <a:solidFill>
                  <a:schemeClr val="dk1">
                    <a:alpha val="100000"/>
                  </a:schemeClr>
                </a:solidFill>
                <a:latin typeface="Calibri"/>
                <a:ea typeface="Calibri"/>
                <a:cs typeface="Calibri"/>
              </a:rPr>
              <a:t>Self-Measured Blood Pressure Monitoring at Home. Circulation .2020.141,12-34</a:t>
            </a:r>
          </a:p>
        </p:txBody>
      </p:sp>
      <p:pic>
        <p:nvPicPr>
          <p:cNvPr id="5" name="Picture 5"/>
          <p:cNvPicPr>
            <a:picLocks noChangeAspect="1"/>
          </p:cNvPicPr>
          <p:nvPr/>
        </p:nvPicPr>
        <p:blipFill>
          <a:blip r:embed="rId3"/>
          <a:srcRect/>
          <a:stretch>
            <a:fillRect/>
          </a:stretch>
        </p:blipFill>
        <p:spPr>
          <a:xfrm>
            <a:off x="6172200" y="6198185"/>
            <a:ext cx="7706012" cy="3292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374316" y="3121126"/>
            <a:ext cx="9429750" cy="1656361"/>
          </a:xfrm>
          <a:prstGeom prst="roundRect">
            <a:avLst>
              <a:gd name="adj" fmla="val 16667"/>
            </a:avLst>
          </a:prstGeom>
          <a:gradFill>
            <a:gsLst>
              <a:gs pos="100000">
                <a:schemeClr val="lt2">
                  <a:alpha val="100000"/>
                </a:schemeClr>
              </a:gs>
              <a:gs pos="0">
                <a:schemeClr val="lt1">
                  <a:alpha val="100000"/>
                </a:schemeClr>
              </a:gs>
            </a:gsLst>
            <a:lin ang="0"/>
          </a:gradFill>
          <a:ln/>
        </p:spPr>
      </p:sp>
      <p:sp>
        <p:nvSpPr>
          <p:cNvPr id="3" name="AutoShape 3"/>
          <p:cNvSpPr/>
          <p:nvPr/>
        </p:nvSpPr>
        <p:spPr>
          <a:xfrm>
            <a:off x="1374316" y="4823279"/>
            <a:ext cx="9429750" cy="1656361"/>
          </a:xfrm>
          <a:prstGeom prst="roundRect">
            <a:avLst>
              <a:gd name="adj" fmla="val 16667"/>
            </a:avLst>
          </a:prstGeom>
          <a:gradFill>
            <a:gsLst>
              <a:gs pos="0">
                <a:schemeClr val="lt2">
                  <a:alpha val="100000"/>
                </a:schemeClr>
              </a:gs>
              <a:gs pos="100000">
                <a:schemeClr val="lt1">
                  <a:alpha val="100000"/>
                </a:schemeClr>
              </a:gs>
            </a:gsLst>
            <a:lin ang="0"/>
          </a:gradFill>
          <a:ln/>
        </p:spPr>
      </p:sp>
      <p:sp>
        <p:nvSpPr>
          <p:cNvPr id="4" name="AutoShape 4"/>
          <p:cNvSpPr/>
          <p:nvPr/>
        </p:nvSpPr>
        <p:spPr>
          <a:xfrm>
            <a:off x="1374316" y="1267225"/>
            <a:ext cx="9429750" cy="1656361"/>
          </a:xfrm>
          <a:prstGeom prst="roundRect">
            <a:avLst>
              <a:gd name="adj" fmla="val 16667"/>
            </a:avLst>
          </a:prstGeom>
          <a:gradFill>
            <a:gsLst>
              <a:gs pos="0">
                <a:schemeClr val="lt2">
                  <a:alpha val="100000"/>
                </a:schemeClr>
              </a:gs>
              <a:gs pos="100000">
                <a:schemeClr val="lt1">
                  <a:alpha val="100000"/>
                </a:schemeClr>
              </a:gs>
            </a:gsLst>
            <a:lin ang="0"/>
          </a:gradFill>
          <a:ln/>
        </p:spPr>
      </p:sp>
      <p:sp>
        <p:nvSpPr>
          <p:cNvPr id="5" name="AutoShape 5"/>
          <p:cNvSpPr/>
          <p:nvPr/>
        </p:nvSpPr>
        <p:spPr>
          <a:xfrm>
            <a:off x="987242" y="5246342"/>
            <a:ext cx="810236" cy="810236"/>
          </a:xfrm>
          <a:prstGeom prst="ellipse">
            <a:avLst/>
          </a:prstGeom>
          <a:solidFill>
            <a:schemeClr val="accent1">
              <a:alpha val="100000"/>
            </a:schemeClr>
          </a:solidFill>
          <a:ln/>
        </p:spPr>
      </p:sp>
      <p:sp>
        <p:nvSpPr>
          <p:cNvPr id="6" name="Freeform 6"/>
          <p:cNvSpPr/>
          <p:nvPr/>
        </p:nvSpPr>
        <p:spPr>
          <a:xfrm>
            <a:off x="1115389"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path>
              <a:path w="304800" h="304800">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path>
              <a:path w="304800" h="304800">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path>
            </a:pathLst>
          </a:custGeom>
          <a:solidFill>
            <a:srgbClr val="FFFFFF">
              <a:alpha val="100000"/>
            </a:srgbClr>
          </a:solidFill>
          <a:ln/>
        </p:spPr>
      </p:sp>
      <p:sp>
        <p:nvSpPr>
          <p:cNvPr id="7" name="AutoShape 7"/>
          <p:cNvSpPr/>
          <p:nvPr/>
        </p:nvSpPr>
        <p:spPr>
          <a:xfrm>
            <a:off x="10373288" y="3468315"/>
            <a:ext cx="810236" cy="810236"/>
          </a:xfrm>
          <a:prstGeom prst="ellipse">
            <a:avLst/>
          </a:prstGeom>
          <a:solidFill>
            <a:schemeClr val="accent1">
              <a:alpha val="100000"/>
            </a:schemeClr>
          </a:solidFill>
          <a:ln/>
        </p:spPr>
      </p:sp>
      <p:sp>
        <p:nvSpPr>
          <p:cNvPr id="8" name="AutoShape 8"/>
          <p:cNvSpPr/>
          <p:nvPr/>
        </p:nvSpPr>
        <p:spPr>
          <a:xfrm>
            <a:off x="987242" y="1690288"/>
            <a:ext cx="810236" cy="810236"/>
          </a:xfrm>
          <a:prstGeom prst="ellipse">
            <a:avLst/>
          </a:prstGeom>
          <a:solidFill>
            <a:schemeClr val="accent1">
              <a:alpha val="100000"/>
            </a:schemeClr>
          </a:solidFill>
          <a:ln/>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path>
              <a:path w="304800" h="304800">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path>
              <a:path w="304800" h="304800">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path>
            </a:pathLst>
          </a:custGeom>
          <a:solidFill>
            <a:srgbClr val="FFFFFF">
              <a:alpha val="100000"/>
            </a:srgbClr>
          </a:solidFill>
          <a:ln/>
        </p:spPr>
      </p:sp>
      <p:sp>
        <p:nvSpPr>
          <p:cNvPr id="10" name="Freeform 10"/>
          <p:cNvSpPr/>
          <p:nvPr/>
        </p:nvSpPr>
        <p:spPr>
          <a:xfrm>
            <a:off x="10569897" y="366131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path>
              <a:path w="304800" h="304800">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path>
            </a:pathLst>
          </a:custGeom>
          <a:solidFill>
            <a:srgbClr val="FFFFFF">
              <a:alpha val="100000"/>
            </a:srgbClr>
          </a:solidFill>
          <a:ln/>
        </p:spPr>
      </p:sp>
      <p:sp>
        <p:nvSpPr>
          <p:cNvPr id="11" name="TextBox 11"/>
          <p:cNvSpPr txBox="1"/>
          <p:nvPr/>
        </p:nvSpPr>
        <p:spPr>
          <a:xfrm>
            <a:off x="476023" y="265328"/>
            <a:ext cx="11239500" cy="914400"/>
          </a:xfrm>
          <a:prstGeom prst="rect">
            <a:avLst/>
          </a:prstGeom>
          <a:ln/>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Microsoft Yahei"/>
                <a:ea typeface="Microsoft Yahei"/>
                <a:cs typeface="Microsoft Yahei"/>
              </a:rPr>
              <a:t>国外家庭血压监测应用方案</a:t>
            </a:r>
          </a:p>
        </p:txBody>
      </p:sp>
      <p:sp>
        <p:nvSpPr>
          <p:cNvPr id="12" name="TextBox 12"/>
          <p:cNvSpPr txBox="1"/>
          <p:nvPr/>
        </p:nvSpPr>
        <p:spPr>
          <a:xfrm>
            <a:off x="1986545" y="1423391"/>
            <a:ext cx="8201025" cy="571500"/>
          </a:xfrm>
          <a:prstGeom prst="rect">
            <a:avLst/>
          </a:prstGeom>
          <a:ln/>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Microsoft Yahei"/>
                <a:ea typeface="Microsoft Yahei"/>
                <a:cs typeface="Microsoft Yahei"/>
              </a:rPr>
              <a:t>美国心脏协会指南</a:t>
            </a:r>
          </a:p>
        </p:txBody>
      </p:sp>
      <p:sp>
        <p:nvSpPr>
          <p:cNvPr id="13" name="TextBox 13"/>
          <p:cNvSpPr txBox="1"/>
          <p:nvPr/>
        </p:nvSpPr>
        <p:spPr>
          <a:xfrm>
            <a:off x="1986545" y="1881734"/>
            <a:ext cx="8201025" cy="781050"/>
          </a:xfrm>
          <a:prstGeom prst="rect">
            <a:avLst/>
          </a:prstGeom>
          <a:ln/>
        </p:spPr>
        <p:txBody>
          <a:bodyPr vert="horz" wrap="square" lIns="114300" tIns="57150" rIns="114300" bIns="57150" rtlCol="0" anchor="t" anchorCtr="0">
            <a:noAutofit/>
          </a:bodyPr>
          <a:lstStyle/>
          <a:p>
            <a:pPr>
              <a:lnSpc>
                <a:spcPct val="140000"/>
              </a:lnSpc>
            </a:pPr>
            <a:r>
              <a:rPr lang="en-US" sz="1500" dirty="0">
                <a:solidFill>
                  <a:schemeClr val="dk1">
                    <a:alpha val="100000"/>
                  </a:schemeClr>
                </a:solidFill>
                <a:latin typeface="Microsoft Yahei"/>
                <a:ea typeface="Microsoft Yahei"/>
                <a:cs typeface="Microsoft Yahei"/>
              </a:rPr>
              <a:t>建议每日早</a:t>
            </a:r>
            <a:r>
              <a:rPr lang="zh-CN" altLang="en-US" sz="1500" dirty="0">
                <a:solidFill>
                  <a:schemeClr val="dk1">
                    <a:alpha val="100000"/>
                  </a:schemeClr>
                </a:solidFill>
                <a:latin typeface="Microsoft Yahei"/>
                <a:ea typeface="Microsoft Yahei"/>
                <a:cs typeface="Microsoft Yahei"/>
              </a:rPr>
              <a:t>、</a:t>
            </a:r>
            <a:r>
              <a:rPr lang="en-US" sz="1500" dirty="0">
                <a:solidFill>
                  <a:schemeClr val="dk1">
                    <a:alpha val="100000"/>
                  </a:schemeClr>
                </a:solidFill>
                <a:latin typeface="Microsoft Yahei"/>
                <a:ea typeface="Microsoft Yahei"/>
                <a:cs typeface="Microsoft Yahei"/>
              </a:rPr>
              <a:t>晚测量血压2-3次，间隔1分钟，连续7天。</a:t>
            </a:r>
          </a:p>
        </p:txBody>
      </p:sp>
      <p:sp>
        <p:nvSpPr>
          <p:cNvPr id="14" name="TextBox 14"/>
          <p:cNvSpPr txBox="1"/>
          <p:nvPr/>
        </p:nvSpPr>
        <p:spPr>
          <a:xfrm>
            <a:off x="1931680" y="3229780"/>
            <a:ext cx="8201025" cy="571500"/>
          </a:xfrm>
          <a:prstGeom prst="rect">
            <a:avLst/>
          </a:prstGeom>
          <a:ln/>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Microsoft Yahei"/>
                <a:ea typeface="Microsoft Yahei"/>
                <a:cs typeface="Microsoft Yahei"/>
              </a:rPr>
              <a:t>ESH指南</a:t>
            </a:r>
          </a:p>
        </p:txBody>
      </p:sp>
      <p:sp>
        <p:nvSpPr>
          <p:cNvPr id="16" name="TextBox 16"/>
          <p:cNvSpPr txBox="1"/>
          <p:nvPr/>
        </p:nvSpPr>
        <p:spPr>
          <a:xfrm>
            <a:off x="1931680" y="4882435"/>
            <a:ext cx="8201025" cy="571500"/>
          </a:xfrm>
          <a:prstGeom prst="rect">
            <a:avLst/>
          </a:prstGeom>
          <a:ln/>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Microsoft Yahei"/>
                <a:ea typeface="Microsoft Yahei"/>
                <a:cs typeface="Microsoft Yahei"/>
              </a:rPr>
              <a:t>日本高血压学会指南</a:t>
            </a:r>
          </a:p>
        </p:txBody>
      </p:sp>
      <p:sp>
        <p:nvSpPr>
          <p:cNvPr id="17" name="TextBox 17"/>
          <p:cNvSpPr txBox="1"/>
          <p:nvPr/>
        </p:nvSpPr>
        <p:spPr>
          <a:xfrm>
            <a:off x="1931680" y="5340777"/>
            <a:ext cx="8328640" cy="781050"/>
          </a:xfrm>
          <a:prstGeom prst="rect">
            <a:avLst/>
          </a:prstGeom>
          <a:ln/>
        </p:spPr>
        <p:txBody>
          <a:bodyPr vert="horz" wrap="square" lIns="114300" tIns="57150" rIns="114300" bIns="57150" rtlCol="0" anchor="t" anchorCtr="0">
            <a:noAutofit/>
          </a:bodyPr>
          <a:lstStyle/>
          <a:p>
            <a:pPr>
              <a:lnSpc>
                <a:spcPct val="140000"/>
              </a:lnSpc>
            </a:pPr>
            <a:r>
              <a:rPr lang="en-US" sz="1500" dirty="0">
                <a:solidFill>
                  <a:schemeClr val="dk1">
                    <a:alpha val="100000"/>
                  </a:schemeClr>
                </a:solidFill>
                <a:latin typeface="Microsoft Yahei"/>
                <a:ea typeface="Microsoft Yahei"/>
                <a:cs typeface="Microsoft Yahei"/>
              </a:rPr>
              <a:t>提倡长期坚持家测血压，每日早</a:t>
            </a:r>
            <a:r>
              <a:rPr lang="zh-CN" altLang="en-US" sz="1500" dirty="0">
                <a:solidFill>
                  <a:schemeClr val="dk1">
                    <a:alpha val="100000"/>
                  </a:schemeClr>
                </a:solidFill>
                <a:latin typeface="Microsoft Yahei"/>
                <a:ea typeface="Microsoft Yahei"/>
                <a:cs typeface="Microsoft Yahei"/>
              </a:rPr>
              <a:t>、</a:t>
            </a:r>
            <a:r>
              <a:rPr lang="en-US" sz="1500" dirty="0">
                <a:solidFill>
                  <a:schemeClr val="dk1">
                    <a:alpha val="100000"/>
                  </a:schemeClr>
                </a:solidFill>
                <a:latin typeface="Microsoft Yahei"/>
                <a:ea typeface="Microsoft Yahei"/>
                <a:cs typeface="Microsoft Yahei"/>
              </a:rPr>
              <a:t>晚测量，休息1-2分钟后测1-3次，</a:t>
            </a:r>
            <a:r>
              <a:rPr lang="zh-CN" altLang="en-US" sz="1500" dirty="0">
                <a:solidFill>
                  <a:schemeClr val="dk1">
                    <a:alpha val="100000"/>
                  </a:schemeClr>
                </a:solidFill>
                <a:latin typeface="Microsoft Yahei"/>
                <a:ea typeface="Microsoft Yahei"/>
              </a:rPr>
              <a:t>晚间血压测量于晚饭后进行，治疗早期或虽经治疗但血压尚未达标患者，每周应至少测量</a:t>
            </a:r>
            <a:r>
              <a:rPr lang="en-US" altLang="zh-CN" sz="1500" dirty="0">
                <a:solidFill>
                  <a:schemeClr val="dk1">
                    <a:alpha val="100000"/>
                  </a:schemeClr>
                </a:solidFill>
                <a:latin typeface="Microsoft Yahei"/>
                <a:ea typeface="Microsoft Yahei"/>
              </a:rPr>
              <a:t>5d</a:t>
            </a:r>
            <a:r>
              <a:rPr lang="zh-CN" altLang="en-US" sz="1500" dirty="0">
                <a:solidFill>
                  <a:schemeClr val="dk1">
                    <a:alpha val="100000"/>
                  </a:schemeClr>
                </a:solidFill>
                <a:latin typeface="Microsoft Yahei"/>
                <a:ea typeface="Microsoft Yahei"/>
              </a:rPr>
              <a:t>，血压控制良好时，每周至少测量</a:t>
            </a:r>
            <a:r>
              <a:rPr lang="en-US" altLang="zh-CN" sz="1500" dirty="0">
                <a:solidFill>
                  <a:schemeClr val="dk1">
                    <a:alpha val="100000"/>
                  </a:schemeClr>
                </a:solidFill>
                <a:latin typeface="Microsoft Yahei"/>
                <a:ea typeface="Microsoft Yahei"/>
              </a:rPr>
              <a:t>3d</a:t>
            </a:r>
            <a:endParaRPr lang="zh-CN" altLang="en-US" sz="1500" dirty="0">
              <a:solidFill>
                <a:schemeClr val="dk1">
                  <a:alpha val="100000"/>
                </a:schemeClr>
              </a:solidFill>
              <a:latin typeface="Microsoft Yahei"/>
              <a:ea typeface="Microsoft Yahei"/>
            </a:endParaRPr>
          </a:p>
        </p:txBody>
      </p:sp>
      <p:sp>
        <p:nvSpPr>
          <p:cNvPr id="18" name="文本框 17">
            <a:extLst>
              <a:ext uri="{FF2B5EF4-FFF2-40B4-BE49-F238E27FC236}">
                <a16:creationId xmlns:a16="http://schemas.microsoft.com/office/drawing/2014/main" id="{58116F71-2138-AF9F-B7D6-28AD079C0262}"/>
              </a:ext>
            </a:extLst>
          </p:cNvPr>
          <p:cNvSpPr txBox="1"/>
          <p:nvPr/>
        </p:nvSpPr>
        <p:spPr>
          <a:xfrm>
            <a:off x="2059295" y="3762389"/>
            <a:ext cx="7865627" cy="553998"/>
          </a:xfrm>
          <a:prstGeom prst="rect">
            <a:avLst/>
          </a:prstGeom>
          <a:noFill/>
        </p:spPr>
        <p:txBody>
          <a:bodyPr wrap="square" rtlCol="0">
            <a:spAutoFit/>
          </a:bodyPr>
          <a:lstStyle/>
          <a:p>
            <a:r>
              <a:rPr lang="zh-CN" altLang="en-US" sz="1500" dirty="0">
                <a:solidFill>
                  <a:schemeClr val="dk1">
                    <a:alpha val="100000"/>
                  </a:schemeClr>
                </a:solidFill>
                <a:latin typeface="Microsoft Yahei"/>
                <a:ea typeface="Microsoft Yahei"/>
              </a:rPr>
              <a:t>推荐每日早、晚测血压各</a:t>
            </a:r>
            <a:r>
              <a:rPr lang="en-US" altLang="zh-CN" sz="1500" dirty="0">
                <a:solidFill>
                  <a:schemeClr val="dk1">
                    <a:alpha val="100000"/>
                  </a:schemeClr>
                </a:solidFill>
                <a:latin typeface="Microsoft Yahei"/>
                <a:ea typeface="Microsoft Yahei"/>
              </a:rPr>
              <a:t>2</a:t>
            </a:r>
            <a:r>
              <a:rPr lang="zh-CN" altLang="en-US" sz="1500" dirty="0">
                <a:solidFill>
                  <a:schemeClr val="dk1">
                    <a:alpha val="100000"/>
                  </a:schemeClr>
                </a:solidFill>
                <a:latin typeface="Microsoft Yahei"/>
                <a:ea typeface="Microsoft Yahei"/>
              </a:rPr>
              <a:t>次，间隔</a:t>
            </a:r>
            <a:r>
              <a:rPr lang="en-US" altLang="zh-CN" sz="1500" dirty="0">
                <a:solidFill>
                  <a:schemeClr val="dk1">
                    <a:alpha val="100000"/>
                  </a:schemeClr>
                </a:solidFill>
                <a:latin typeface="Microsoft Yahei"/>
                <a:ea typeface="Microsoft Yahei"/>
              </a:rPr>
              <a:t>1-2</a:t>
            </a:r>
            <a:r>
              <a:rPr lang="zh-CN" altLang="en-US" sz="1500" dirty="0">
                <a:solidFill>
                  <a:schemeClr val="dk1">
                    <a:alpha val="100000"/>
                  </a:schemeClr>
                </a:solidFill>
                <a:latin typeface="Microsoft Yahei"/>
                <a:ea typeface="Microsoft Yahei"/>
              </a:rPr>
              <a:t>分钟，晚间血压测量于晚饭前进行，每次就诊前连续至少</a:t>
            </a:r>
            <a:r>
              <a:rPr lang="en-US" altLang="zh-CN" sz="1500" dirty="0">
                <a:solidFill>
                  <a:schemeClr val="dk1">
                    <a:alpha val="100000"/>
                  </a:schemeClr>
                </a:solidFill>
                <a:latin typeface="Microsoft Yahei"/>
                <a:ea typeface="Microsoft Yahei"/>
              </a:rPr>
              <a:t>3</a:t>
            </a:r>
            <a:r>
              <a:rPr lang="zh-CN" altLang="en-US" sz="1500" dirty="0">
                <a:solidFill>
                  <a:schemeClr val="dk1">
                    <a:alpha val="100000"/>
                  </a:schemeClr>
                </a:solidFill>
                <a:latin typeface="Microsoft Yahei"/>
                <a:ea typeface="Microsoft Yahei"/>
              </a:rPr>
              <a:t>天，最好</a:t>
            </a:r>
            <a:r>
              <a:rPr lang="en-US" altLang="zh-CN" sz="1500" dirty="0">
                <a:solidFill>
                  <a:schemeClr val="dk1">
                    <a:alpha val="100000"/>
                  </a:schemeClr>
                </a:solidFill>
                <a:latin typeface="Microsoft Yahei"/>
                <a:ea typeface="Microsoft Yahei"/>
              </a:rPr>
              <a:t>7</a:t>
            </a:r>
            <a:r>
              <a:rPr lang="zh-CN" altLang="en-US" sz="1500" dirty="0">
                <a:solidFill>
                  <a:schemeClr val="dk1">
                    <a:alpha val="100000"/>
                  </a:schemeClr>
                </a:solidFill>
                <a:latin typeface="Microsoft Yahei"/>
                <a:ea typeface="Microsoft Yahei"/>
              </a:rPr>
              <a:t>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87915" y="304800"/>
            <a:ext cx="8229600" cy="1143000"/>
          </a:xfrm>
          <a:prstGeom prst="rect">
            <a:avLst/>
          </a:prstGeom>
          <a:noFill/>
          <a:ln/>
        </p:spPr>
        <p:txBody>
          <a:bodyPr vert="horz" wrap="square" lIns="91440" tIns="45720" rIns="91440" bIns="45720" rtlCol="0" anchor="ctr" anchorCtr="0">
            <a:normAutofit/>
          </a:bodyPr>
          <a:lstStyle/>
          <a:p>
            <a:pPr>
              <a:lnSpc>
                <a:spcPct val="140000"/>
              </a:lnSpc>
              <a:spcBef>
                <a:spcPct val="0"/>
              </a:spcBef>
              <a:defRPr/>
            </a:pPr>
            <a:r>
              <a:rPr lang="en-US" sz="3000" b="1" dirty="0">
                <a:solidFill>
                  <a:schemeClr val="dk2">
                    <a:alpha val="100000"/>
                  </a:schemeClr>
                </a:solidFill>
                <a:latin typeface="Microsoft Yahei"/>
                <a:ea typeface="Microsoft Yahei"/>
              </a:rPr>
              <a:t>美国家庭血压监测临床诊疗应用</a:t>
            </a:r>
          </a:p>
        </p:txBody>
      </p:sp>
      <p:pic>
        <p:nvPicPr>
          <p:cNvPr id="3" name="Picture 3"/>
          <p:cNvPicPr>
            <a:picLocks noChangeAspect="1"/>
          </p:cNvPicPr>
          <p:nvPr/>
        </p:nvPicPr>
        <p:blipFill>
          <a:blip r:embed="rId3"/>
          <a:srcRect/>
          <a:stretch>
            <a:fillRect/>
          </a:stretch>
        </p:blipFill>
        <p:spPr>
          <a:xfrm>
            <a:off x="990247" y="1278996"/>
            <a:ext cx="8424936" cy="4536504"/>
          </a:xfrm>
          <a:prstGeom prst="rect">
            <a:avLst/>
          </a:prstGeom>
          <a:noFill/>
        </p:spPr>
      </p:pic>
      <p:pic>
        <p:nvPicPr>
          <p:cNvPr id="4" name="Picture 4"/>
          <p:cNvPicPr>
            <a:picLocks noChangeAspect="1"/>
          </p:cNvPicPr>
          <p:nvPr/>
        </p:nvPicPr>
        <p:blipFill>
          <a:blip r:embed="rId4"/>
          <a:srcRect/>
          <a:stretch>
            <a:fillRect/>
          </a:stretch>
        </p:blipFill>
        <p:spPr>
          <a:xfrm>
            <a:off x="6096000" y="6368516"/>
            <a:ext cx="7724301" cy="384081"/>
          </a:xfrm>
          <a:prstGeom prst="rect">
            <a:avLst/>
          </a:prstGeom>
        </p:spPr>
      </p:pic>
      <p:pic>
        <p:nvPicPr>
          <p:cNvPr id="5" name="Picture 5"/>
          <p:cNvPicPr>
            <a:picLocks noChangeAspect="1"/>
          </p:cNvPicPr>
          <p:nvPr/>
        </p:nvPicPr>
        <p:blipFill>
          <a:blip r:embed="rId5"/>
          <a:srcRect/>
          <a:stretch>
            <a:fillRect/>
          </a:stretch>
        </p:blipFill>
        <p:spPr>
          <a:xfrm>
            <a:off x="4267200" y="5815500"/>
            <a:ext cx="3383573" cy="4938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309376" y="1052736"/>
            <a:ext cx="8424936" cy="5073427"/>
          </a:xfrm>
          <a:prstGeom prst="rect">
            <a:avLst/>
          </a:prstGeom>
          <a:noFill/>
        </p:spPr>
      </p:pic>
      <p:pic>
        <p:nvPicPr>
          <p:cNvPr id="4" name="Picture 4"/>
          <p:cNvPicPr>
            <a:picLocks noChangeAspect="1"/>
          </p:cNvPicPr>
          <p:nvPr/>
        </p:nvPicPr>
        <p:blipFill>
          <a:blip r:embed="rId4"/>
          <a:srcRect/>
          <a:stretch>
            <a:fillRect/>
          </a:stretch>
        </p:blipFill>
        <p:spPr>
          <a:xfrm>
            <a:off x="6168008" y="6373072"/>
            <a:ext cx="7724301" cy="384081"/>
          </a:xfrm>
          <a:prstGeom prst="rect">
            <a:avLst/>
          </a:prstGeom>
        </p:spPr>
      </p:pic>
      <p:pic>
        <p:nvPicPr>
          <p:cNvPr id="5" name="Picture 5"/>
          <p:cNvPicPr>
            <a:picLocks noChangeAspect="1"/>
          </p:cNvPicPr>
          <p:nvPr/>
        </p:nvPicPr>
        <p:blipFill>
          <a:blip r:embed="rId5"/>
          <a:srcRect/>
          <a:stretch>
            <a:fillRect/>
          </a:stretch>
        </p:blipFill>
        <p:spPr>
          <a:xfrm>
            <a:off x="4007768" y="6126163"/>
            <a:ext cx="3432345" cy="493819"/>
          </a:xfrm>
          <a:prstGeom prst="rect">
            <a:avLst/>
          </a:prstGeom>
        </p:spPr>
      </p:pic>
      <p:sp>
        <p:nvSpPr>
          <p:cNvPr id="6" name="AutoShape 2">
            <a:extLst>
              <a:ext uri="{FF2B5EF4-FFF2-40B4-BE49-F238E27FC236}">
                <a16:creationId xmlns:a16="http://schemas.microsoft.com/office/drawing/2014/main" id="{9CECA2A4-E92B-CA59-BD7E-78B1EE0347F6}"/>
              </a:ext>
            </a:extLst>
          </p:cNvPr>
          <p:cNvSpPr/>
          <p:nvPr/>
        </p:nvSpPr>
        <p:spPr>
          <a:xfrm>
            <a:off x="334946" y="100847"/>
            <a:ext cx="8229600" cy="1143000"/>
          </a:xfrm>
          <a:prstGeom prst="rect">
            <a:avLst/>
          </a:prstGeom>
          <a:noFill/>
          <a:ln/>
        </p:spPr>
        <p:txBody>
          <a:bodyPr vert="horz" wrap="square" lIns="91440" tIns="45720" rIns="91440" bIns="45720" rtlCol="0" anchor="ctr" anchorCtr="0">
            <a:normAutofit/>
          </a:bodyPr>
          <a:lstStyle/>
          <a:p>
            <a:pPr>
              <a:lnSpc>
                <a:spcPct val="140000"/>
              </a:lnSpc>
              <a:spcBef>
                <a:spcPct val="0"/>
              </a:spcBef>
              <a:defRPr/>
            </a:pPr>
            <a:r>
              <a:rPr lang="en-US" sz="3000" b="1" dirty="0">
                <a:solidFill>
                  <a:schemeClr val="dk2">
                    <a:alpha val="100000"/>
                  </a:schemeClr>
                </a:solidFill>
                <a:latin typeface="Microsoft Yahei"/>
                <a:ea typeface="Microsoft Yahei"/>
              </a:rPr>
              <a:t>美国家庭血压监测临床诊疗应用</a:t>
            </a:r>
          </a:p>
        </p:txBody>
      </p:sp>
    </p:spTree>
  </p:cSld>
  <p:clrMapOvr>
    <a:masterClrMapping/>
  </p:clrMapOvr>
</p:sld>
</file>

<file path=ppt/theme/theme1.xml><?xml version="1.0" encoding="utf-8"?>
<a:theme xmlns:a="http://schemas.openxmlformats.org/drawingml/2006/main" name="Office Theme">
  <a:themeElements>
    <a:clrScheme name="Office">
      <a:dk1>
        <a:srgbClr val="404040"/>
      </a:dk1>
      <a:lt1>
        <a:srgbClr val="FFFFFF"/>
      </a:lt1>
      <a:dk2>
        <a:srgbClr val="4C678E"/>
      </a:dk2>
      <a:lt2>
        <a:srgbClr val="E1E7EE"/>
      </a:lt2>
      <a:accent1>
        <a:srgbClr val="4C678E"/>
      </a:accent1>
      <a:accent2>
        <a:srgbClr val="4C678E"/>
      </a:accent2>
      <a:accent3>
        <a:srgbClr val="587093"/>
      </a:accent3>
      <a:accent4>
        <a:srgbClr val="677FA2"/>
      </a:accent4>
      <a:accent5>
        <a:srgbClr val="7D94B4"/>
      </a:accent5>
      <a:accent6>
        <a:srgbClr val="8CA0B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404040"/>
    </a:dk1>
    <a:lt1>
      <a:srgbClr val="FFFFFF"/>
    </a:lt1>
    <a:dk2>
      <a:srgbClr val="4C678E"/>
    </a:dk2>
    <a:lt2>
      <a:srgbClr val="E1E7EE"/>
    </a:lt2>
    <a:accent1>
      <a:srgbClr val="4C678E"/>
    </a:accent1>
    <a:accent2>
      <a:srgbClr val="4C678E"/>
    </a:accent2>
    <a:accent3>
      <a:srgbClr val="587093"/>
    </a:accent3>
    <a:accent4>
      <a:srgbClr val="677FA2"/>
    </a:accent4>
    <a:accent5>
      <a:srgbClr val="7D94B4"/>
    </a:accent5>
    <a:accent6>
      <a:srgbClr val="8CA0B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TotalTime>
  <Words>660</Words>
  <Application>Microsoft Office PowerPoint</Application>
  <PresentationFormat>宽屏</PresentationFormat>
  <Paragraphs>93</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Times New Roman Uni</vt:lpstr>
      <vt:lpstr>宋体</vt:lpstr>
      <vt:lpstr>Microsoft Yahei</vt:lpstr>
      <vt:lpstr>Microsoft Yahei</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david wang</cp:lastModifiedBy>
  <cp:revision>8</cp:revision>
  <dcterms:created xsi:type="dcterms:W3CDTF">2006-08-16T00:00:00Z</dcterms:created>
  <dcterms:modified xsi:type="dcterms:W3CDTF">2024-12-08T00:59:31Z</dcterms:modified>
</cp:coreProperties>
</file>