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0" r:id="rId6"/>
    <p:sldId id="263" r:id="rId7"/>
    <p:sldId id="265" r:id="rId8"/>
    <p:sldId id="266" r:id="rId9"/>
    <p:sldId id="262" r:id="rId10"/>
    <p:sldId id="277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4" r:id="rId19"/>
    <p:sldId id="275" r:id="rId20"/>
    <p:sldId id="276" r:id="rId21"/>
    <p:sldId id="279" r:id="rId22"/>
    <p:sldId id="278" r:id="rId23"/>
    <p:sldId id="280" r:id="rId24"/>
    <p:sldId id="282" r:id="rId25"/>
    <p:sldId id="283" r:id="rId26"/>
    <p:sldId id="284" r:id="rId27"/>
    <p:sldId id="285" r:id="rId28"/>
    <p:sldId id="281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2012</a:t>
            </a:r>
            <a:r>
              <a:rPr lang="zh-CN" altLang="en-US" dirty="0"/>
              <a:t>年筛查总人数</a:t>
            </a:r>
            <a:r>
              <a:rPr lang="en-US" altLang="zh-CN" dirty="0"/>
              <a:t>10857</a:t>
            </a:r>
            <a:r>
              <a:rPr lang="zh-CN" altLang="en-US" dirty="0"/>
              <a:t>人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7AF-4275-B8C1-FD4780BF35A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7AF-4275-B8C1-FD4780BF35A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7AF-4275-B8C1-FD4780BF35A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7AF-4275-B8C1-FD4780BF35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Sheet1!$A$43:$A$46</c:f>
              <c:strCache>
                <c:ptCount val="4"/>
                <c:pt idx="0">
                  <c:v>枫桥街道卫生服务中心</c:v>
                </c:pt>
                <c:pt idx="1">
                  <c:v>浒关卫生院</c:v>
                </c:pt>
                <c:pt idx="2">
                  <c:v>木渎卫生院</c:v>
                </c:pt>
                <c:pt idx="3">
                  <c:v>双塔街道社区卫生服务中心</c:v>
                </c:pt>
              </c:strCache>
            </c:strRef>
          </c:cat>
          <c:val>
            <c:numRef>
              <c:f>Sheet1!$B$43:$B$46</c:f>
              <c:numCache>
                <c:formatCode>General</c:formatCode>
                <c:ptCount val="4"/>
                <c:pt idx="0">
                  <c:v>3046</c:v>
                </c:pt>
                <c:pt idx="1">
                  <c:v>2998</c:v>
                </c:pt>
                <c:pt idx="2">
                  <c:v>3000</c:v>
                </c:pt>
                <c:pt idx="3">
                  <c:v>1813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AF-4275-B8C1-FD4780BF35A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2013</a:t>
            </a:r>
            <a:r>
              <a:rPr lang="zh-CN" altLang="en-US"/>
              <a:t>年筛查总人数</a:t>
            </a:r>
            <a:r>
              <a:rPr lang="en-US" altLang="zh-CN"/>
              <a:t>4014</a:t>
            </a:r>
            <a:r>
              <a:rPr lang="zh-CN" altLang="en-US"/>
              <a:t>人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9B-40A8-A3BA-F19450288C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59B-40A8-A3BA-F19450288C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Sheet1!$A$50:$A$51</c:f>
              <c:strCache>
                <c:ptCount val="2"/>
                <c:pt idx="0">
                  <c:v>浒关卫生院</c:v>
                </c:pt>
                <c:pt idx="1">
                  <c:v>双塔街道社区卫生服务中心</c:v>
                </c:pt>
              </c:strCache>
            </c:strRef>
          </c:cat>
          <c:val>
            <c:numRef>
              <c:f>Sheet1!$B$50:$B$51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B-40A8-A3BA-F19450288C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2014</a:t>
            </a:r>
            <a:r>
              <a:rPr lang="zh-CN" altLang="en-US"/>
              <a:t>年筛查总人数</a:t>
            </a:r>
            <a:r>
              <a:rPr lang="en-US" altLang="zh-CN"/>
              <a:t>5106</a:t>
            </a:r>
            <a:r>
              <a:rPr lang="zh-CN" altLang="en-US"/>
              <a:t>人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B2F-4575-8466-D76DE90DA6F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B2F-4575-8466-D76DE90DA6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Sheet1!$A$55:$A$56</c:f>
              <c:strCache>
                <c:ptCount val="2"/>
                <c:pt idx="0">
                  <c:v>双塔街道社区卫生服务中心</c:v>
                </c:pt>
                <c:pt idx="1">
                  <c:v>苏州市相城区黄桥街道社区卫生服务中心</c:v>
                </c:pt>
              </c:strCache>
            </c:strRef>
          </c:cat>
          <c:val>
            <c:numRef>
              <c:f>Sheet1!$B$55:$B$56</c:f>
              <c:numCache>
                <c:formatCode>General</c:formatCode>
                <c:ptCount val="2"/>
                <c:pt idx="0">
                  <c:v>2052</c:v>
                </c:pt>
                <c:pt idx="1">
                  <c:v>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F-4575-8466-D76DE90DA6F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en-US" dirty="0"/>
              <a:t>2015</a:t>
            </a:r>
            <a:r>
              <a:rPr lang="zh-CN" altLang="en-US" dirty="0"/>
              <a:t>年筛查总人数</a:t>
            </a:r>
            <a:r>
              <a:rPr lang="en-US" altLang="zh-CN" dirty="0"/>
              <a:t>4083</a:t>
            </a:r>
            <a:r>
              <a:rPr lang="zh-CN" altLang="en-US" dirty="0"/>
              <a:t>人</a:t>
            </a:r>
            <a:endParaRPr lang="en-US" alt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9E6-4E2D-A7CE-693D76435D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9E6-4E2D-A7CE-693D76435D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Sheet1!$A$60:$A$61</c:f>
              <c:strCache>
                <c:ptCount val="2"/>
                <c:pt idx="0">
                  <c:v>浒关卫生院</c:v>
                </c:pt>
                <c:pt idx="1">
                  <c:v>木渎卫生院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2000</c:v>
                </c:pt>
                <c:pt idx="1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E6-4E2D-A7CE-693D76435D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2012-2015</a:t>
            </a:r>
            <a:r>
              <a:rPr lang="zh-CN" altLang="en-US" dirty="0"/>
              <a:t>年苏大附一院筛查情况汇总</a:t>
            </a:r>
            <a:endParaRPr lang="zh-CN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627257202049297"/>
          <c:y val="0.124145375968267"/>
          <c:w val="0.74372742797950797"/>
          <c:h val="0.66489160272949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Sheet1!$B$37:$B$38</c:f>
              <c:strCache>
                <c:ptCount val="1"/>
                <c:pt idx="0">
                  <c:v>脑卒中粗患病率</c:v>
                </c:pt>
              </c:strCache>
            </c:strRef>
          </c:tx>
          <c:invertIfNegative val="0"/>
          <c:cat>
            <c:strRef>
              <c:f>Sheet1!$A$39:$A$42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Sheet1!$B$39:$B$42</c:f>
              <c:numCache>
                <c:formatCode>0.00%</c:formatCode>
                <c:ptCount val="4"/>
                <c:pt idx="0">
                  <c:v>3.5900000000000001E-2</c:v>
                </c:pt>
                <c:pt idx="1">
                  <c:v>1.0999999999999999E-2</c:v>
                </c:pt>
                <c:pt idx="2">
                  <c:v>3.3E-3</c:v>
                </c:pt>
                <c:pt idx="3">
                  <c:v>1.49E-2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4-4FD1-83EB-39C7A257C7F8}"/>
            </c:ext>
          </c:extLst>
        </c:ser>
        <c:ser>
          <c:idx val="1"/>
          <c:order val="1"/>
          <c:tx>
            <c:strRef>
              <c:f>Sheet1!$C$37:$C$38</c:f>
              <c:strCache>
                <c:ptCount val="1"/>
                <c:pt idx="0">
                  <c:v>TIA粗患病率</c:v>
                </c:pt>
              </c:strCache>
            </c:strRef>
          </c:tx>
          <c:invertIfNegative val="0"/>
          <c:cat>
            <c:strRef>
              <c:f>Sheet1!$A$39:$A$42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Sheet1!$C$39:$C$42</c:f>
              <c:numCache>
                <c:formatCode>0.00%</c:formatCode>
                <c:ptCount val="4"/>
                <c:pt idx="0">
                  <c:v>1.9E-3</c:v>
                </c:pt>
                <c:pt idx="1">
                  <c:v>4.0000000000000001E-3</c:v>
                </c:pt>
                <c:pt idx="2">
                  <c:v>1.8E-3</c:v>
                </c:pt>
                <c:pt idx="3">
                  <c:v>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4-4FD1-83EB-39C7A257C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41568"/>
        <c:axId val="89747456"/>
      </c:barChart>
      <c:catAx>
        <c:axId val="8974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747456"/>
        <c:crosses val="autoZero"/>
        <c:auto val="1"/>
        <c:lblAlgn val="ctr"/>
        <c:lblOffset val="100"/>
        <c:noMultiLvlLbl val="0"/>
      </c:catAx>
      <c:valAx>
        <c:axId val="897474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7415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Sheet1!$E$29</c:f>
              <c:strCache>
                <c:ptCount val="1"/>
                <c:pt idx="0">
                  <c:v>高危比例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Sheet1!$E$30:$E$33</c:f>
              <c:numCache>
                <c:formatCode>0.00%</c:formatCode>
                <c:ptCount val="4"/>
                <c:pt idx="0">
                  <c:v>0.11899999999999999</c:v>
                </c:pt>
                <c:pt idx="1">
                  <c:v>0.1119</c:v>
                </c:pt>
                <c:pt idx="2">
                  <c:v>9.5200000000000007E-2</c:v>
                </c:pt>
                <c:pt idx="3">
                  <c:v>6.8099999999999994E-2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8-480E-828B-B86CB1970318}"/>
            </c:ext>
          </c:extLst>
        </c:ser>
        <c:ser>
          <c:idx val="1"/>
          <c:order val="1"/>
          <c:tx>
            <c:strRef>
              <c:f>Sheet1!$F$29</c:f>
              <c:strCache>
                <c:ptCount val="1"/>
                <c:pt idx="0">
                  <c:v>中危比例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Sheet1!$F$30:$F$33</c:f>
              <c:numCache>
                <c:formatCode>0.00%</c:formatCode>
                <c:ptCount val="4"/>
                <c:pt idx="0">
                  <c:v>0.2356</c:v>
                </c:pt>
                <c:pt idx="1">
                  <c:v>0.2397</c:v>
                </c:pt>
                <c:pt idx="2">
                  <c:v>0.2979</c:v>
                </c:pt>
                <c:pt idx="3">
                  <c:v>0.1293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8-480E-828B-B86CB1970318}"/>
            </c:ext>
          </c:extLst>
        </c:ser>
        <c:ser>
          <c:idx val="2"/>
          <c:order val="2"/>
          <c:tx>
            <c:strRef>
              <c:f>Sheet1!$G$29</c:f>
              <c:strCache>
                <c:ptCount val="1"/>
                <c:pt idx="0">
                  <c:v>低危比例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Sheet1!$G$30:$G$33</c:f>
              <c:numCache>
                <c:formatCode>0.00%</c:formatCode>
                <c:ptCount val="4"/>
                <c:pt idx="0">
                  <c:v>0.64570000000000105</c:v>
                </c:pt>
                <c:pt idx="1">
                  <c:v>0.64849999999999997</c:v>
                </c:pt>
                <c:pt idx="2">
                  <c:v>0.6069</c:v>
                </c:pt>
                <c:pt idx="3">
                  <c:v>0.80259999999999998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8-480E-828B-B86CB19703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1510656"/>
        <c:axId val="91512192"/>
      </c:barChart>
      <c:catAx>
        <c:axId val="9151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512192"/>
        <c:crosses val="autoZero"/>
        <c:auto val="1"/>
        <c:lblAlgn val="ctr"/>
        <c:lblOffset val="100"/>
        <c:noMultiLvlLbl val="0"/>
      </c:catAx>
      <c:valAx>
        <c:axId val="915121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51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BB05B-4627-4673-84A9-A523C67144A2}" type="doc">
      <dgm:prSet loTypeId="urn:microsoft.com/office/officeart/2005/8/layout/vProcess5" loCatId="process" qsTypeId="urn:microsoft.com/office/officeart/2005/8/quickstyle/3d2#1" qsCatId="3D" csTypeId="urn:microsoft.com/office/officeart/2005/8/colors/accent2_1#1" csCatId="accent2" phldr="1"/>
      <dgm:spPr/>
      <dgm:t>
        <a:bodyPr/>
        <a:lstStyle/>
        <a:p>
          <a:endParaRPr lang="zh-CN" altLang="en-US"/>
        </a:p>
      </dgm:t>
    </dgm:pt>
    <dgm:pt modelId="{C24642C6-223D-4A20-9DBF-A63C3CCAF61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宣传动员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4CB060-D438-450A-BF2E-A2F83B49EC00}" type="parTrans" cxnId="{FCD22A35-C12E-4424-8CBD-C97C13A119B3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8FF0B9-6A0A-44E2-A1BC-3EEB9CFB2F73}" type="sibTrans" cxnId="{FCD22A35-C12E-4424-8CBD-C97C13A119B3}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065158-CB0D-45A9-AB9D-1798BB1B914D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致民众的一封信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及“中风危险因素评分卡”）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59E848-054E-4A0B-B96F-5241743B45CF}" type="parTrans" cxnId="{C3F4D148-25CA-4928-B6FD-0B877DE06969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8167C0-88FA-4B98-ABB5-4052905DC2D0}" type="sibTrans" cxnId="{C3F4D148-25CA-4928-B6FD-0B877DE06969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C15634-23D1-4A92-95C7-849C7F6DA3D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脑卒中危险因素筛查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56E8EA-92A7-46C3-AE1C-912367E607BD}" type="parTrans" cxnId="{2BFCC917-3757-4907-8AE7-D02DA08B3AA3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62C10A-EB9B-4276-8BC3-FE49526E6E40}" type="sibTrans" cxnId="{2BFCC917-3757-4907-8AE7-D02DA08B3AA3}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F1FBFE-32FB-44CC-A6B7-8295F84412D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年度心脑血管病危险因素社区、乡镇人群随访干预调查表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；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4A1E1F-7A32-4E05-811B-70AAE54709E6}" type="parTrans" cxnId="{ED5A8A76-3AE9-4427-8AAC-8E400339AAEF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BEB4DB-DB71-4CE8-A2D5-CA2C218BAA7C}" type="sibTrans" cxnId="{ED5A8A76-3AE9-4427-8AAC-8E400339AAEF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76F1B6-B781-4FFB-8D90-77A88AC8C97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脑卒中高危、中危、低危人群的分级判定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34FBD1-7CCB-4711-BC96-8AD116FEB15B}" type="parTrans" cxnId="{198394C0-8122-44F9-BBA0-0F900E3FD665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129477-DABC-4F4C-AC78-796CF732750A}" type="sibTrans" cxnId="{198394C0-8122-44F9-BBA0-0F900E3FD665}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CB35D4-21A1-419C-A533-AB7ACB550EA1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（高危人群：≥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3/8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脑卒中高危因素 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or 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TIA or 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既往脑卒中史）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2E480F-4E7C-4935-A4B0-E1D2DDD03AD8}" type="parTrans" cxnId="{1EF0DACD-EAC4-490D-A484-0FADB8ADC0EF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17E91D-7E49-47F5-8E22-8A6FDC83A8E6}" type="sibTrans" cxnId="{1EF0DACD-EAC4-490D-A484-0FADB8ADC0EF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BFF255-7DB5-4EFE-BD27-60BAF7DA492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</a:t>
          </a:r>
          <a:r>
            <a:rPr 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高危人群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的综合干预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C51248-C0A7-4577-B3BB-3AF125CF83E5}" type="parTrans" cxnId="{A1CC0DA4-A39D-40E5-9392-F92E2C5958A5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EC32B0-0D81-4C63-9270-23679B27C477}" type="sibTrans" cxnId="{A1CC0DA4-A39D-40E5-9392-F92E2C5958A5}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F09A68-A4FD-4A44-AD21-6DB40F6E8ED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数据上报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7F78A4-A3CC-4BEA-9330-61A99DEAB0C1}" type="parTrans" cxnId="{0A88B74F-1E42-4E60-B91C-CD66D55FDE6F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2DE172-8708-4DD0-A165-870E0B699156}" type="sibTrans" cxnId="{0A88B74F-1E42-4E60-B91C-CD66D55FDE6F}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B0BD34-A233-42BA-AD93-B57B5899E67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年度脑卒中高危人群综合干预调查表</a:t>
          </a:r>
          <a:r>
            <a:rPr lang="en-US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B91F15-BE23-40B9-93E6-C596F4A06D8B}" type="parTrans" cxnId="{740F625A-BA06-4446-BD5D-7350BAB131AD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AE046C-5DEC-4F98-8E58-B5991D75D497}" type="sibTrans" cxnId="{740F625A-BA06-4446-BD5D-7350BAB131AD}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7186F2-434D-4B59-8E91-8B1F931266A3}" type="pres">
      <dgm:prSet presAssocID="{7D5BB05B-4627-4673-84A9-A523C67144A2}" presName="outerComposite" presStyleCnt="0">
        <dgm:presLayoutVars>
          <dgm:chMax val="5"/>
          <dgm:dir/>
          <dgm:resizeHandles val="exact"/>
        </dgm:presLayoutVars>
      </dgm:prSet>
      <dgm:spPr/>
    </dgm:pt>
    <dgm:pt modelId="{2D39EE13-A23A-4D2E-A56C-3E9CE3457DF8}" type="pres">
      <dgm:prSet presAssocID="{7D5BB05B-4627-4673-84A9-A523C67144A2}" presName="dummyMaxCanvas" presStyleCnt="0">
        <dgm:presLayoutVars/>
      </dgm:prSet>
      <dgm:spPr/>
    </dgm:pt>
    <dgm:pt modelId="{11F4930B-1D92-4D9D-A82A-E278AE66203F}" type="pres">
      <dgm:prSet presAssocID="{7D5BB05B-4627-4673-84A9-A523C67144A2}" presName="FiveNodes_1" presStyleLbl="node1" presStyleIdx="0" presStyleCnt="5">
        <dgm:presLayoutVars>
          <dgm:bulletEnabled val="1"/>
        </dgm:presLayoutVars>
      </dgm:prSet>
      <dgm:spPr/>
    </dgm:pt>
    <dgm:pt modelId="{C3021CF3-6EC4-4467-BF74-D13CC843D483}" type="pres">
      <dgm:prSet presAssocID="{7D5BB05B-4627-4673-84A9-A523C67144A2}" presName="FiveNodes_2" presStyleLbl="node1" presStyleIdx="1" presStyleCnt="5" custScaleY="121662" custLinFactNeighborX="237" custLinFactNeighborY="9302">
        <dgm:presLayoutVars>
          <dgm:bulletEnabled val="1"/>
        </dgm:presLayoutVars>
      </dgm:prSet>
      <dgm:spPr/>
    </dgm:pt>
    <dgm:pt modelId="{1BED5155-983B-4EEC-8D17-F000A8D52DFB}" type="pres">
      <dgm:prSet presAssocID="{7D5BB05B-4627-4673-84A9-A523C67144A2}" presName="FiveNodes_3" presStyleLbl="node1" presStyleIdx="2" presStyleCnt="5" custLinFactNeighborX="-627" custLinFactNeighborY="21911">
        <dgm:presLayoutVars>
          <dgm:bulletEnabled val="1"/>
        </dgm:presLayoutVars>
      </dgm:prSet>
      <dgm:spPr/>
    </dgm:pt>
    <dgm:pt modelId="{EB5138E1-E4C6-4F6C-BD2F-170D6BF26E84}" type="pres">
      <dgm:prSet presAssocID="{7D5BB05B-4627-4673-84A9-A523C67144A2}" presName="FiveNodes_4" presStyleLbl="node1" presStyleIdx="3" presStyleCnt="5" custScaleY="46751" custLinFactNeighborX="-1491" custLinFactNeighborY="-6242">
        <dgm:presLayoutVars>
          <dgm:bulletEnabled val="1"/>
        </dgm:presLayoutVars>
      </dgm:prSet>
      <dgm:spPr/>
    </dgm:pt>
    <dgm:pt modelId="{B9793126-2C5C-4335-87BB-2A5AB52AADA4}" type="pres">
      <dgm:prSet presAssocID="{7D5BB05B-4627-4673-84A9-A523C67144A2}" presName="FiveNodes_5" presStyleLbl="node1" presStyleIdx="4" presStyleCnt="5" custScaleY="37325" custLinFactNeighborX="-4556" custLinFactNeighborY="-68664">
        <dgm:presLayoutVars>
          <dgm:bulletEnabled val="1"/>
        </dgm:presLayoutVars>
      </dgm:prSet>
      <dgm:spPr/>
    </dgm:pt>
    <dgm:pt modelId="{E52B3261-DA9D-4BA0-9690-06373037D2C9}" type="pres">
      <dgm:prSet presAssocID="{7D5BB05B-4627-4673-84A9-A523C67144A2}" presName="FiveConn_1-2" presStyleLbl="fgAccFollowNode1" presStyleIdx="0" presStyleCnt="4">
        <dgm:presLayoutVars>
          <dgm:bulletEnabled val="1"/>
        </dgm:presLayoutVars>
      </dgm:prSet>
      <dgm:spPr/>
    </dgm:pt>
    <dgm:pt modelId="{D2F662EE-0C4F-4962-BF5C-6A595B62E460}" type="pres">
      <dgm:prSet presAssocID="{7D5BB05B-4627-4673-84A9-A523C67144A2}" presName="FiveConn_2-3" presStyleLbl="fgAccFollowNode1" presStyleIdx="1" presStyleCnt="4">
        <dgm:presLayoutVars>
          <dgm:bulletEnabled val="1"/>
        </dgm:presLayoutVars>
      </dgm:prSet>
      <dgm:spPr/>
    </dgm:pt>
    <dgm:pt modelId="{B9B53236-F1BB-47F6-A927-2FEF515A1DBE}" type="pres">
      <dgm:prSet presAssocID="{7D5BB05B-4627-4673-84A9-A523C67144A2}" presName="FiveConn_3-4" presStyleLbl="fgAccFollowNode1" presStyleIdx="2" presStyleCnt="4">
        <dgm:presLayoutVars>
          <dgm:bulletEnabled val="1"/>
        </dgm:presLayoutVars>
      </dgm:prSet>
      <dgm:spPr/>
    </dgm:pt>
    <dgm:pt modelId="{54A1A479-0272-48C0-8D1A-B7821D8D6921}" type="pres">
      <dgm:prSet presAssocID="{7D5BB05B-4627-4673-84A9-A523C67144A2}" presName="FiveConn_4-5" presStyleLbl="fgAccFollowNode1" presStyleIdx="3" presStyleCnt="4" custLinFactNeighborX="-46116" custLinFactNeighborY="-41768">
        <dgm:presLayoutVars>
          <dgm:bulletEnabled val="1"/>
        </dgm:presLayoutVars>
      </dgm:prSet>
      <dgm:spPr/>
    </dgm:pt>
    <dgm:pt modelId="{EF5653A8-526F-4031-96E9-93516EBF70D4}" type="pres">
      <dgm:prSet presAssocID="{7D5BB05B-4627-4673-84A9-A523C67144A2}" presName="FiveNodes_1_text" presStyleLbl="node1" presStyleIdx="4" presStyleCnt="5">
        <dgm:presLayoutVars>
          <dgm:bulletEnabled val="1"/>
        </dgm:presLayoutVars>
      </dgm:prSet>
      <dgm:spPr/>
    </dgm:pt>
    <dgm:pt modelId="{2FD34FFB-2055-41F8-8D8C-62A2A58BDF07}" type="pres">
      <dgm:prSet presAssocID="{7D5BB05B-4627-4673-84A9-A523C67144A2}" presName="FiveNodes_2_text" presStyleLbl="node1" presStyleIdx="4" presStyleCnt="5">
        <dgm:presLayoutVars>
          <dgm:bulletEnabled val="1"/>
        </dgm:presLayoutVars>
      </dgm:prSet>
      <dgm:spPr/>
    </dgm:pt>
    <dgm:pt modelId="{C55D85A3-4555-4EB3-9F88-697BE2EB72C4}" type="pres">
      <dgm:prSet presAssocID="{7D5BB05B-4627-4673-84A9-A523C67144A2}" presName="FiveNodes_3_text" presStyleLbl="node1" presStyleIdx="4" presStyleCnt="5">
        <dgm:presLayoutVars>
          <dgm:bulletEnabled val="1"/>
        </dgm:presLayoutVars>
      </dgm:prSet>
      <dgm:spPr/>
    </dgm:pt>
    <dgm:pt modelId="{CC9D660A-A5C5-4CA3-8507-3B812FD459DA}" type="pres">
      <dgm:prSet presAssocID="{7D5BB05B-4627-4673-84A9-A523C67144A2}" presName="FiveNodes_4_text" presStyleLbl="node1" presStyleIdx="4" presStyleCnt="5">
        <dgm:presLayoutVars>
          <dgm:bulletEnabled val="1"/>
        </dgm:presLayoutVars>
      </dgm:prSet>
      <dgm:spPr/>
    </dgm:pt>
    <dgm:pt modelId="{B96D6DEA-2DF6-45A9-A815-901D96256F5D}" type="pres">
      <dgm:prSet presAssocID="{7D5BB05B-4627-4673-84A9-A523C67144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E16413-CF83-4014-A77E-E13A99A71345}" type="presOf" srcId="{D6EC32B0-0D81-4C63-9270-23679B27C477}" destId="{54A1A479-0272-48C0-8D1A-B7821D8D6921}" srcOrd="0" destOrd="0" presId="urn:microsoft.com/office/officeart/2005/8/layout/vProcess5"/>
    <dgm:cxn modelId="{2BFCC917-3757-4907-8AE7-D02DA08B3AA3}" srcId="{7D5BB05B-4627-4673-84A9-A523C67144A2}" destId="{2FC15634-23D1-4A92-95C7-849C7F6DA3D4}" srcOrd="1" destOrd="0" parTransId="{9156E8EA-92A7-46C3-AE1C-912367E607BD}" sibTransId="{3B62C10A-EB9B-4276-8BC3-FE49526E6E40}"/>
    <dgm:cxn modelId="{7B851B1E-16EB-47B2-98D6-10C51B828AE8}" type="presOf" srcId="{4C8FF0B9-6A0A-44E2-A1BC-3EEB9CFB2F73}" destId="{E52B3261-DA9D-4BA0-9690-06373037D2C9}" srcOrd="0" destOrd="0" presId="urn:microsoft.com/office/officeart/2005/8/layout/vProcess5"/>
    <dgm:cxn modelId="{18F48B25-6731-4508-9F0A-FFF2A88287FC}" type="presOf" srcId="{A476F1B6-B781-4FFB-8D90-77A88AC8C97B}" destId="{C55D85A3-4555-4EB3-9F88-697BE2EB72C4}" srcOrd="1" destOrd="0" presId="urn:microsoft.com/office/officeart/2005/8/layout/vProcess5"/>
    <dgm:cxn modelId="{B7DAB330-77FC-4AE8-9E5B-5ABF46A3C01B}" type="presOf" srcId="{3F065158-CB0D-45A9-AB9D-1798BB1B914D}" destId="{11F4930B-1D92-4D9D-A82A-E278AE66203F}" srcOrd="0" destOrd="1" presId="urn:microsoft.com/office/officeart/2005/8/layout/vProcess5"/>
    <dgm:cxn modelId="{432E0B33-2F5D-45C3-BF4A-EE680C30D607}" type="presOf" srcId="{C24642C6-223D-4A20-9DBF-A63C3CCAF612}" destId="{11F4930B-1D92-4D9D-A82A-E278AE66203F}" srcOrd="0" destOrd="0" presId="urn:microsoft.com/office/officeart/2005/8/layout/vProcess5"/>
    <dgm:cxn modelId="{FCD22A35-C12E-4424-8CBD-C97C13A119B3}" srcId="{7D5BB05B-4627-4673-84A9-A523C67144A2}" destId="{C24642C6-223D-4A20-9DBF-A63C3CCAF612}" srcOrd="0" destOrd="0" parTransId="{214CB060-D438-450A-BF2E-A2F83B49EC00}" sibTransId="{4C8FF0B9-6A0A-44E2-A1BC-3EEB9CFB2F73}"/>
    <dgm:cxn modelId="{BAB24662-2A95-4AA5-830E-23726340CCBA}" type="presOf" srcId="{A476F1B6-B781-4FFB-8D90-77A88AC8C97B}" destId="{1BED5155-983B-4EEC-8D17-F000A8D52DFB}" srcOrd="0" destOrd="0" presId="urn:microsoft.com/office/officeart/2005/8/layout/vProcess5"/>
    <dgm:cxn modelId="{1535EC65-6F7C-4F21-9E20-2DC892CF53CF}" type="presOf" srcId="{BDCB35D4-21A1-419C-A533-AB7ACB550EA1}" destId="{1BED5155-983B-4EEC-8D17-F000A8D52DFB}" srcOrd="0" destOrd="1" presId="urn:microsoft.com/office/officeart/2005/8/layout/vProcess5"/>
    <dgm:cxn modelId="{0AB18646-9EC9-4FC6-A05D-D984FA200A20}" type="presOf" srcId="{2FC15634-23D1-4A92-95C7-849C7F6DA3D4}" destId="{2FD34FFB-2055-41F8-8D8C-62A2A58BDF07}" srcOrd="1" destOrd="0" presId="urn:microsoft.com/office/officeart/2005/8/layout/vProcess5"/>
    <dgm:cxn modelId="{B9CE9248-61BC-498D-A46F-9DC54CEA1ED8}" type="presOf" srcId="{90B0BD34-A233-42BA-AD93-B57B5899E678}" destId="{C3021CF3-6EC4-4467-BF74-D13CC843D483}" srcOrd="0" destOrd="2" presId="urn:microsoft.com/office/officeart/2005/8/layout/vProcess5"/>
    <dgm:cxn modelId="{C3F4D148-25CA-4928-B6FD-0B877DE06969}" srcId="{C24642C6-223D-4A20-9DBF-A63C3CCAF612}" destId="{3F065158-CB0D-45A9-AB9D-1798BB1B914D}" srcOrd="0" destOrd="0" parTransId="{7759E848-054E-4A0B-B96F-5241743B45CF}" sibTransId="{E28167C0-88FA-4B98-ABB5-4052905DC2D0}"/>
    <dgm:cxn modelId="{0A88B74F-1E42-4E60-B91C-CD66D55FDE6F}" srcId="{7D5BB05B-4627-4673-84A9-A523C67144A2}" destId="{95F09A68-A4FD-4A44-AD21-6DB40F6E8ED4}" srcOrd="4" destOrd="0" parTransId="{A27F78A4-A3CC-4BEA-9330-61A99DEAB0C1}" sibTransId="{1A2DE172-8708-4DD0-A165-870E0B699156}"/>
    <dgm:cxn modelId="{CBABD053-FEC2-46FD-97B5-7C5AC8BC9A87}" type="presOf" srcId="{3B62C10A-EB9B-4276-8BC3-FE49526E6E40}" destId="{D2F662EE-0C4F-4962-BF5C-6A595B62E460}" srcOrd="0" destOrd="0" presId="urn:microsoft.com/office/officeart/2005/8/layout/vProcess5"/>
    <dgm:cxn modelId="{894FB475-6E4C-4059-807F-D8029B363470}" type="presOf" srcId="{95F09A68-A4FD-4A44-AD21-6DB40F6E8ED4}" destId="{B9793126-2C5C-4335-87BB-2A5AB52AADA4}" srcOrd="0" destOrd="0" presId="urn:microsoft.com/office/officeart/2005/8/layout/vProcess5"/>
    <dgm:cxn modelId="{ED5A8A76-3AE9-4427-8AAC-8E400339AAEF}" srcId="{2FC15634-23D1-4A92-95C7-849C7F6DA3D4}" destId="{02F1FBFE-32FB-44CC-A6B7-8295F84412D1}" srcOrd="0" destOrd="0" parTransId="{AC4A1E1F-7A32-4E05-811B-70AAE54709E6}" sibTransId="{E3BEB4DB-DB71-4CE8-A2D5-CA2C218BAA7C}"/>
    <dgm:cxn modelId="{740F625A-BA06-4446-BD5D-7350BAB131AD}" srcId="{2FC15634-23D1-4A92-95C7-849C7F6DA3D4}" destId="{90B0BD34-A233-42BA-AD93-B57B5899E678}" srcOrd="1" destOrd="0" parTransId="{D6B91F15-BE23-40B9-93E6-C596F4A06D8B}" sibTransId="{45AE046C-5DEC-4F98-8E58-B5991D75D497}"/>
    <dgm:cxn modelId="{956ABC96-6120-409A-AFDA-B9234BDC3D9B}" type="presOf" srcId="{D2BFF255-7DB5-4EFE-BD27-60BAF7DA4922}" destId="{CC9D660A-A5C5-4CA3-8507-3B812FD459DA}" srcOrd="1" destOrd="0" presId="urn:microsoft.com/office/officeart/2005/8/layout/vProcess5"/>
    <dgm:cxn modelId="{BE3EFE96-CA24-4185-BEDD-2EC1DF2B7063}" type="presOf" srcId="{7D5BB05B-4627-4673-84A9-A523C67144A2}" destId="{307186F2-434D-4B59-8E91-8B1F931266A3}" srcOrd="0" destOrd="0" presId="urn:microsoft.com/office/officeart/2005/8/layout/vProcess5"/>
    <dgm:cxn modelId="{2085499D-39BD-410B-BB38-AA5DD774FEB1}" type="presOf" srcId="{02F1FBFE-32FB-44CC-A6B7-8295F84412D1}" destId="{C3021CF3-6EC4-4467-BF74-D13CC843D483}" srcOrd="0" destOrd="1" presId="urn:microsoft.com/office/officeart/2005/8/layout/vProcess5"/>
    <dgm:cxn modelId="{CACA479F-F3CE-4489-9F68-363E7EAE822A}" type="presOf" srcId="{BDCB35D4-21A1-419C-A533-AB7ACB550EA1}" destId="{C55D85A3-4555-4EB3-9F88-697BE2EB72C4}" srcOrd="1" destOrd="1" presId="urn:microsoft.com/office/officeart/2005/8/layout/vProcess5"/>
    <dgm:cxn modelId="{A1CC0DA4-A39D-40E5-9392-F92E2C5958A5}" srcId="{7D5BB05B-4627-4673-84A9-A523C67144A2}" destId="{D2BFF255-7DB5-4EFE-BD27-60BAF7DA4922}" srcOrd="3" destOrd="0" parTransId="{54C51248-C0A7-4577-B3BB-3AF125CF83E5}" sibTransId="{D6EC32B0-0D81-4C63-9270-23679B27C477}"/>
    <dgm:cxn modelId="{59F41DB7-7A3A-46CB-AFA0-2B6F6FD3A7BE}" type="presOf" srcId="{3F129477-DABC-4F4C-AC78-796CF732750A}" destId="{B9B53236-F1BB-47F6-A927-2FEF515A1DBE}" srcOrd="0" destOrd="0" presId="urn:microsoft.com/office/officeart/2005/8/layout/vProcess5"/>
    <dgm:cxn modelId="{198394C0-8122-44F9-BBA0-0F900E3FD665}" srcId="{7D5BB05B-4627-4673-84A9-A523C67144A2}" destId="{A476F1B6-B781-4FFB-8D90-77A88AC8C97B}" srcOrd="2" destOrd="0" parTransId="{3334FBD1-7CCB-4711-BC96-8AD116FEB15B}" sibTransId="{3F129477-DABC-4F4C-AC78-796CF732750A}"/>
    <dgm:cxn modelId="{BEB464C2-2AED-4B16-8137-FEB97AABC9DF}" type="presOf" srcId="{3F065158-CB0D-45A9-AB9D-1798BB1B914D}" destId="{EF5653A8-526F-4031-96E9-93516EBF70D4}" srcOrd="1" destOrd="1" presId="urn:microsoft.com/office/officeart/2005/8/layout/vProcess5"/>
    <dgm:cxn modelId="{1EF0DACD-EAC4-490D-A484-0FADB8ADC0EF}" srcId="{A476F1B6-B781-4FFB-8D90-77A88AC8C97B}" destId="{BDCB35D4-21A1-419C-A533-AB7ACB550EA1}" srcOrd="0" destOrd="0" parTransId="{5A2E480F-4E7C-4935-A4B0-E1D2DDD03AD8}" sibTransId="{A417E91D-7E49-47F5-8E22-8A6FDC83A8E6}"/>
    <dgm:cxn modelId="{F556B0D1-E8AA-4604-B3D7-ABB5A642E902}" type="presOf" srcId="{90B0BD34-A233-42BA-AD93-B57B5899E678}" destId="{2FD34FFB-2055-41F8-8D8C-62A2A58BDF07}" srcOrd="1" destOrd="2" presId="urn:microsoft.com/office/officeart/2005/8/layout/vProcess5"/>
    <dgm:cxn modelId="{AF4508D2-3A2F-4D85-82F4-5C3E4241924E}" type="presOf" srcId="{2FC15634-23D1-4A92-95C7-849C7F6DA3D4}" destId="{C3021CF3-6EC4-4467-BF74-D13CC843D483}" srcOrd="0" destOrd="0" presId="urn:microsoft.com/office/officeart/2005/8/layout/vProcess5"/>
    <dgm:cxn modelId="{A272BED7-D9FA-48E7-9EF7-B069D4F09B85}" type="presOf" srcId="{D2BFF255-7DB5-4EFE-BD27-60BAF7DA4922}" destId="{EB5138E1-E4C6-4F6C-BD2F-170D6BF26E84}" srcOrd="0" destOrd="0" presId="urn:microsoft.com/office/officeart/2005/8/layout/vProcess5"/>
    <dgm:cxn modelId="{FF2EAED8-90E0-4945-BA55-0BD3393AF5D3}" type="presOf" srcId="{95F09A68-A4FD-4A44-AD21-6DB40F6E8ED4}" destId="{B96D6DEA-2DF6-45A9-A815-901D96256F5D}" srcOrd="1" destOrd="0" presId="urn:microsoft.com/office/officeart/2005/8/layout/vProcess5"/>
    <dgm:cxn modelId="{B976E8E8-CD5C-458F-AABA-A27ED0425093}" type="presOf" srcId="{C24642C6-223D-4A20-9DBF-A63C3CCAF612}" destId="{EF5653A8-526F-4031-96E9-93516EBF70D4}" srcOrd="1" destOrd="0" presId="urn:microsoft.com/office/officeart/2005/8/layout/vProcess5"/>
    <dgm:cxn modelId="{0EB7A3FB-E179-4950-8FDD-06FE309B1C2F}" type="presOf" srcId="{02F1FBFE-32FB-44CC-A6B7-8295F84412D1}" destId="{2FD34FFB-2055-41F8-8D8C-62A2A58BDF07}" srcOrd="1" destOrd="1" presId="urn:microsoft.com/office/officeart/2005/8/layout/vProcess5"/>
    <dgm:cxn modelId="{13FD6B54-9B51-4B90-9FE4-30B28BAA2964}" type="presParOf" srcId="{307186F2-434D-4B59-8E91-8B1F931266A3}" destId="{2D39EE13-A23A-4D2E-A56C-3E9CE3457DF8}" srcOrd="0" destOrd="0" presId="urn:microsoft.com/office/officeart/2005/8/layout/vProcess5"/>
    <dgm:cxn modelId="{30948BC5-B69B-45A4-BDD3-D49EF54F00FE}" type="presParOf" srcId="{307186F2-434D-4B59-8E91-8B1F931266A3}" destId="{11F4930B-1D92-4D9D-A82A-E278AE66203F}" srcOrd="1" destOrd="0" presId="urn:microsoft.com/office/officeart/2005/8/layout/vProcess5"/>
    <dgm:cxn modelId="{45B376EA-8FAE-49C1-9661-F2304439A158}" type="presParOf" srcId="{307186F2-434D-4B59-8E91-8B1F931266A3}" destId="{C3021CF3-6EC4-4467-BF74-D13CC843D483}" srcOrd="2" destOrd="0" presId="urn:microsoft.com/office/officeart/2005/8/layout/vProcess5"/>
    <dgm:cxn modelId="{1F4CF500-A756-4352-97BD-D46486032305}" type="presParOf" srcId="{307186F2-434D-4B59-8E91-8B1F931266A3}" destId="{1BED5155-983B-4EEC-8D17-F000A8D52DFB}" srcOrd="3" destOrd="0" presId="urn:microsoft.com/office/officeart/2005/8/layout/vProcess5"/>
    <dgm:cxn modelId="{EF603250-C7F4-48A2-A7C9-0818DF19449B}" type="presParOf" srcId="{307186F2-434D-4B59-8E91-8B1F931266A3}" destId="{EB5138E1-E4C6-4F6C-BD2F-170D6BF26E84}" srcOrd="4" destOrd="0" presId="urn:microsoft.com/office/officeart/2005/8/layout/vProcess5"/>
    <dgm:cxn modelId="{EC6C351B-10E4-40BD-8308-2F2F6F7713F9}" type="presParOf" srcId="{307186F2-434D-4B59-8E91-8B1F931266A3}" destId="{B9793126-2C5C-4335-87BB-2A5AB52AADA4}" srcOrd="5" destOrd="0" presId="urn:microsoft.com/office/officeart/2005/8/layout/vProcess5"/>
    <dgm:cxn modelId="{93A58843-76D3-4C1D-9625-48CCA254244D}" type="presParOf" srcId="{307186F2-434D-4B59-8E91-8B1F931266A3}" destId="{E52B3261-DA9D-4BA0-9690-06373037D2C9}" srcOrd="6" destOrd="0" presId="urn:microsoft.com/office/officeart/2005/8/layout/vProcess5"/>
    <dgm:cxn modelId="{07EE675B-C84C-4D2F-ADD1-E4D2BB0AD49C}" type="presParOf" srcId="{307186F2-434D-4B59-8E91-8B1F931266A3}" destId="{D2F662EE-0C4F-4962-BF5C-6A595B62E460}" srcOrd="7" destOrd="0" presId="urn:microsoft.com/office/officeart/2005/8/layout/vProcess5"/>
    <dgm:cxn modelId="{7BDDAE84-0A8E-42BA-97EA-0F8BF0F2A0D8}" type="presParOf" srcId="{307186F2-434D-4B59-8E91-8B1F931266A3}" destId="{B9B53236-F1BB-47F6-A927-2FEF515A1DBE}" srcOrd="8" destOrd="0" presId="urn:microsoft.com/office/officeart/2005/8/layout/vProcess5"/>
    <dgm:cxn modelId="{20BAFD4E-2D63-4F5D-ADBC-9BE091CCFDF2}" type="presParOf" srcId="{307186F2-434D-4B59-8E91-8B1F931266A3}" destId="{54A1A479-0272-48C0-8D1A-B7821D8D6921}" srcOrd="9" destOrd="0" presId="urn:microsoft.com/office/officeart/2005/8/layout/vProcess5"/>
    <dgm:cxn modelId="{3589BD8B-88D1-4C9F-8D7E-05F1848B3777}" type="presParOf" srcId="{307186F2-434D-4B59-8E91-8B1F931266A3}" destId="{EF5653A8-526F-4031-96E9-93516EBF70D4}" srcOrd="10" destOrd="0" presId="urn:microsoft.com/office/officeart/2005/8/layout/vProcess5"/>
    <dgm:cxn modelId="{D9816F8C-4747-45A1-B8F5-115B8F805231}" type="presParOf" srcId="{307186F2-434D-4B59-8E91-8B1F931266A3}" destId="{2FD34FFB-2055-41F8-8D8C-62A2A58BDF07}" srcOrd="11" destOrd="0" presId="urn:microsoft.com/office/officeart/2005/8/layout/vProcess5"/>
    <dgm:cxn modelId="{C3AA3D9B-D7E7-4DCF-8EBE-2D6DA066A79C}" type="presParOf" srcId="{307186F2-434D-4B59-8E91-8B1F931266A3}" destId="{C55D85A3-4555-4EB3-9F88-697BE2EB72C4}" srcOrd="12" destOrd="0" presId="urn:microsoft.com/office/officeart/2005/8/layout/vProcess5"/>
    <dgm:cxn modelId="{C8BA4729-C458-40F8-9C39-5DB461D3FB57}" type="presParOf" srcId="{307186F2-434D-4B59-8E91-8B1F931266A3}" destId="{CC9D660A-A5C5-4CA3-8507-3B812FD459DA}" srcOrd="13" destOrd="0" presId="urn:microsoft.com/office/officeart/2005/8/layout/vProcess5"/>
    <dgm:cxn modelId="{8E02138F-4E78-40F8-90A0-FCC36E7792D3}" type="presParOf" srcId="{307186F2-434D-4B59-8E91-8B1F931266A3}" destId="{B96D6DEA-2DF6-45A9-A815-901D96256F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53632-6D65-4C7D-9FAC-CF5CD82D7567}" type="doc">
      <dgm:prSet loTypeId="urn:microsoft.com/office/officeart/2005/8/layout/StepDownProcess#1" loCatId="process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BF2315CC-E911-44BE-A5FF-B8A1DE88E83B}">
      <dgm:prSet phldrT="[文本]" custT="1"/>
      <dgm:spPr/>
      <dgm:t>
        <a:bodyPr/>
        <a:lstStyle/>
        <a:p>
          <a:r>
            <a:rPr lang="zh-CN" altLang="en-US" sz="3200" b="1" dirty="0"/>
            <a:t>初筛</a:t>
          </a:r>
        </a:p>
      </dgm:t>
    </dgm:pt>
    <dgm:pt modelId="{32CB0047-D71D-4615-888B-568C89FA3C43}" type="parTrans" cxnId="{222F5464-2304-4AA6-81A4-C44F78A494AD}">
      <dgm:prSet/>
      <dgm:spPr/>
      <dgm:t>
        <a:bodyPr/>
        <a:lstStyle/>
        <a:p>
          <a:endParaRPr lang="zh-CN" altLang="en-US" sz="1200" b="1"/>
        </a:p>
      </dgm:t>
    </dgm:pt>
    <dgm:pt modelId="{6C78E264-21EF-4E24-A9C0-DD17AA1B8AAA}" type="sibTrans" cxnId="{222F5464-2304-4AA6-81A4-C44F78A494AD}">
      <dgm:prSet/>
      <dgm:spPr/>
      <dgm:t>
        <a:bodyPr/>
        <a:lstStyle/>
        <a:p>
          <a:endParaRPr lang="zh-CN" altLang="en-US" sz="1200" b="1"/>
        </a:p>
      </dgm:t>
    </dgm:pt>
    <dgm:pt modelId="{1C75E550-80EC-45AA-A28B-B18BFC716463}">
      <dgm:prSet phldrT="[文本]" custT="1"/>
      <dgm:spPr/>
      <dgm:t>
        <a:bodyPr/>
        <a:lstStyle/>
        <a:p>
          <a:r>
            <a:rPr lang="zh-CN" altLang="en-US" sz="3200" b="1" dirty="0"/>
            <a:t>复筛</a:t>
          </a:r>
        </a:p>
      </dgm:t>
    </dgm:pt>
    <dgm:pt modelId="{B98FD7A9-18A2-4F57-9D42-80D0E64C60C0}" type="parTrans" cxnId="{552CB986-087B-40A3-9F8E-194C6ADBD411}">
      <dgm:prSet/>
      <dgm:spPr/>
      <dgm:t>
        <a:bodyPr/>
        <a:lstStyle/>
        <a:p>
          <a:endParaRPr lang="zh-CN" altLang="en-US" sz="1200" b="1"/>
        </a:p>
      </dgm:t>
    </dgm:pt>
    <dgm:pt modelId="{CD3839FE-4C10-49D3-A702-2FDD990249DE}" type="sibTrans" cxnId="{552CB986-087B-40A3-9F8E-194C6ADBD411}">
      <dgm:prSet/>
      <dgm:spPr/>
      <dgm:t>
        <a:bodyPr/>
        <a:lstStyle/>
        <a:p>
          <a:endParaRPr lang="zh-CN" altLang="en-US" sz="1200" b="1"/>
        </a:p>
      </dgm:t>
    </dgm:pt>
    <dgm:pt modelId="{B3632E01-02CA-4B08-A746-EDE2B011E308}">
      <dgm:prSet phldrT="[文本]" custT="1"/>
      <dgm:spPr/>
      <dgm:t>
        <a:bodyPr/>
        <a:lstStyle/>
        <a:p>
          <a:r>
            <a:rPr lang="zh-CN" altLang="en-US" sz="3200" b="1" dirty="0"/>
            <a:t>精筛</a:t>
          </a:r>
        </a:p>
      </dgm:t>
    </dgm:pt>
    <dgm:pt modelId="{A8155E75-B2E2-44C3-BFF1-3C5E938556CB}" type="parTrans" cxnId="{F700C448-6897-410C-81F1-CBF771797833}">
      <dgm:prSet/>
      <dgm:spPr/>
      <dgm:t>
        <a:bodyPr/>
        <a:lstStyle/>
        <a:p>
          <a:endParaRPr lang="zh-CN" altLang="en-US" sz="1200" b="1"/>
        </a:p>
      </dgm:t>
    </dgm:pt>
    <dgm:pt modelId="{061FAAF9-7C52-41A3-9143-7C115B710CD5}" type="sibTrans" cxnId="{F700C448-6897-410C-81F1-CBF771797833}">
      <dgm:prSet/>
      <dgm:spPr/>
      <dgm:t>
        <a:bodyPr/>
        <a:lstStyle/>
        <a:p>
          <a:endParaRPr lang="zh-CN" altLang="en-US" sz="1200" b="1"/>
        </a:p>
      </dgm:t>
    </dgm:pt>
    <dgm:pt modelId="{914A8DA2-BAE0-4259-9BA3-D7D289C47406}">
      <dgm:prSet phldrT="[文本]" custT="1"/>
      <dgm:spPr/>
      <dgm:t>
        <a:bodyPr/>
        <a:lstStyle/>
        <a:p>
          <a:r>
            <a:rPr lang="zh-CN" altLang="en-US" sz="3200" b="1" dirty="0"/>
            <a:t>管理</a:t>
          </a:r>
        </a:p>
      </dgm:t>
    </dgm:pt>
    <dgm:pt modelId="{06D26560-7530-4C78-ADE9-86906D439B78}" type="parTrans" cxnId="{8C10C807-406E-4E70-A5C7-8003F72A0FB5}">
      <dgm:prSet/>
      <dgm:spPr/>
      <dgm:t>
        <a:bodyPr/>
        <a:lstStyle/>
        <a:p>
          <a:endParaRPr lang="zh-CN" altLang="en-US" sz="1200" b="1"/>
        </a:p>
      </dgm:t>
    </dgm:pt>
    <dgm:pt modelId="{8E025ACB-C38E-41E0-983E-58BDB3C93E0D}" type="sibTrans" cxnId="{8C10C807-406E-4E70-A5C7-8003F72A0FB5}">
      <dgm:prSet/>
      <dgm:spPr/>
      <dgm:t>
        <a:bodyPr/>
        <a:lstStyle/>
        <a:p>
          <a:endParaRPr lang="zh-CN" altLang="en-US" sz="1200" b="1"/>
        </a:p>
      </dgm:t>
    </dgm:pt>
    <dgm:pt modelId="{03E020A2-A20D-4BCA-9915-D96BC6BA79C2}" type="pres">
      <dgm:prSet presAssocID="{94553632-6D65-4C7D-9FAC-CF5CD82D7567}" presName="rootnode" presStyleCnt="0">
        <dgm:presLayoutVars>
          <dgm:chMax/>
          <dgm:chPref/>
          <dgm:dir/>
          <dgm:animLvl val="lvl"/>
        </dgm:presLayoutVars>
      </dgm:prSet>
      <dgm:spPr/>
    </dgm:pt>
    <dgm:pt modelId="{D5FAA560-D554-4E7D-87AE-5827BD820249}" type="pres">
      <dgm:prSet presAssocID="{BF2315CC-E911-44BE-A5FF-B8A1DE88E83B}" presName="composite" presStyleCnt="0"/>
      <dgm:spPr/>
    </dgm:pt>
    <dgm:pt modelId="{4C3557C7-0812-45B5-94A6-0506160FFEBC}" type="pres">
      <dgm:prSet presAssocID="{BF2315CC-E911-44BE-A5FF-B8A1DE88E83B}" presName="bentUpArrow1" presStyleLbl="alignImgPlace1" presStyleIdx="0" presStyleCnt="3"/>
      <dgm:spPr/>
    </dgm:pt>
    <dgm:pt modelId="{90A36A5D-39F9-400F-A605-BC1CD69F07EF}" type="pres">
      <dgm:prSet presAssocID="{BF2315CC-E911-44BE-A5FF-B8A1DE88E83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C562918-3421-4950-89EC-CB1DD73FD8C8}" type="pres">
      <dgm:prSet presAssocID="{BF2315CC-E911-44BE-A5FF-B8A1DE88E83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E1C2489-9FE9-400B-9DA6-FEB982E4D426}" type="pres">
      <dgm:prSet presAssocID="{6C78E264-21EF-4E24-A9C0-DD17AA1B8AAA}" presName="sibTrans" presStyleCnt="0"/>
      <dgm:spPr/>
    </dgm:pt>
    <dgm:pt modelId="{D66E4FA2-0814-4CA9-8E6D-4E96C7DF4DF9}" type="pres">
      <dgm:prSet presAssocID="{1C75E550-80EC-45AA-A28B-B18BFC716463}" presName="composite" presStyleCnt="0"/>
      <dgm:spPr/>
    </dgm:pt>
    <dgm:pt modelId="{64174017-DDD3-48D1-B933-036EB4798F35}" type="pres">
      <dgm:prSet presAssocID="{1C75E550-80EC-45AA-A28B-B18BFC716463}" presName="bentUpArrow1" presStyleLbl="alignImgPlace1" presStyleIdx="1" presStyleCnt="3"/>
      <dgm:spPr/>
    </dgm:pt>
    <dgm:pt modelId="{EA9C12E0-903B-4670-80C2-DBFE01DF9CCB}" type="pres">
      <dgm:prSet presAssocID="{1C75E550-80EC-45AA-A28B-B18BFC716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066C7D82-0B78-442D-A2D9-BFB4B37A3079}" type="pres">
      <dgm:prSet presAssocID="{1C75E550-80EC-45AA-A28B-B18BFC71646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DF1EE49-23A6-41D1-AFA8-9DA167FFF687}" type="pres">
      <dgm:prSet presAssocID="{CD3839FE-4C10-49D3-A702-2FDD990249DE}" presName="sibTrans" presStyleCnt="0"/>
      <dgm:spPr/>
    </dgm:pt>
    <dgm:pt modelId="{2C8489A1-8336-474A-A84A-E83E4FE55994}" type="pres">
      <dgm:prSet presAssocID="{B3632E01-02CA-4B08-A746-EDE2B011E308}" presName="composite" presStyleCnt="0"/>
      <dgm:spPr/>
    </dgm:pt>
    <dgm:pt modelId="{C04814D1-490B-4E11-8177-DA84C577A3B1}" type="pres">
      <dgm:prSet presAssocID="{B3632E01-02CA-4B08-A746-EDE2B011E308}" presName="bentUpArrow1" presStyleLbl="alignImgPlace1" presStyleIdx="2" presStyleCnt="3"/>
      <dgm:spPr/>
    </dgm:pt>
    <dgm:pt modelId="{990FDE57-39DA-4B4C-8C3F-33D753ADA32B}" type="pres">
      <dgm:prSet presAssocID="{B3632E01-02CA-4B08-A746-EDE2B011E30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F6CB403-281F-4021-9B74-5FD3A44FECCC}" type="pres">
      <dgm:prSet presAssocID="{B3632E01-02CA-4B08-A746-EDE2B011E30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4711FDE-4E30-4BAA-A6CB-4277EE3E5680}" type="pres">
      <dgm:prSet presAssocID="{061FAAF9-7C52-41A3-9143-7C115B710CD5}" presName="sibTrans" presStyleCnt="0"/>
      <dgm:spPr/>
    </dgm:pt>
    <dgm:pt modelId="{D1B762A1-192C-4E34-9A21-626005601328}" type="pres">
      <dgm:prSet presAssocID="{914A8DA2-BAE0-4259-9BA3-D7D289C47406}" presName="composite" presStyleCnt="0"/>
      <dgm:spPr/>
    </dgm:pt>
    <dgm:pt modelId="{AA1B501E-1E6D-45CC-B47A-C13169BF238D}" type="pres">
      <dgm:prSet presAssocID="{914A8DA2-BAE0-4259-9BA3-D7D289C4740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8C10C807-406E-4E70-A5C7-8003F72A0FB5}" srcId="{94553632-6D65-4C7D-9FAC-CF5CD82D7567}" destId="{914A8DA2-BAE0-4259-9BA3-D7D289C47406}" srcOrd="3" destOrd="0" parTransId="{06D26560-7530-4C78-ADE9-86906D439B78}" sibTransId="{8E025ACB-C38E-41E0-983E-58BDB3C93E0D}"/>
    <dgm:cxn modelId="{222F5464-2304-4AA6-81A4-C44F78A494AD}" srcId="{94553632-6D65-4C7D-9FAC-CF5CD82D7567}" destId="{BF2315CC-E911-44BE-A5FF-B8A1DE88E83B}" srcOrd="0" destOrd="0" parTransId="{32CB0047-D71D-4615-888B-568C89FA3C43}" sibTransId="{6C78E264-21EF-4E24-A9C0-DD17AA1B8AAA}"/>
    <dgm:cxn modelId="{F700C448-6897-410C-81F1-CBF771797833}" srcId="{94553632-6D65-4C7D-9FAC-CF5CD82D7567}" destId="{B3632E01-02CA-4B08-A746-EDE2B011E308}" srcOrd="2" destOrd="0" parTransId="{A8155E75-B2E2-44C3-BFF1-3C5E938556CB}" sibTransId="{061FAAF9-7C52-41A3-9143-7C115B710CD5}"/>
    <dgm:cxn modelId="{77FC866F-7EE0-49F5-B00D-81643E2B3FEF}" type="presOf" srcId="{914A8DA2-BAE0-4259-9BA3-D7D289C47406}" destId="{AA1B501E-1E6D-45CC-B47A-C13169BF238D}" srcOrd="0" destOrd="0" presId="urn:microsoft.com/office/officeart/2005/8/layout/StepDownProcess#1"/>
    <dgm:cxn modelId="{68263357-20EF-449B-8E6F-E9AFB369FCEB}" type="presOf" srcId="{94553632-6D65-4C7D-9FAC-CF5CD82D7567}" destId="{03E020A2-A20D-4BCA-9915-D96BC6BA79C2}" srcOrd="0" destOrd="0" presId="urn:microsoft.com/office/officeart/2005/8/layout/StepDownProcess#1"/>
    <dgm:cxn modelId="{552CB986-087B-40A3-9F8E-194C6ADBD411}" srcId="{94553632-6D65-4C7D-9FAC-CF5CD82D7567}" destId="{1C75E550-80EC-45AA-A28B-B18BFC716463}" srcOrd="1" destOrd="0" parTransId="{B98FD7A9-18A2-4F57-9D42-80D0E64C60C0}" sibTransId="{CD3839FE-4C10-49D3-A702-2FDD990249DE}"/>
    <dgm:cxn modelId="{67217FB4-887F-457B-8A27-07730FAAA541}" type="presOf" srcId="{BF2315CC-E911-44BE-A5FF-B8A1DE88E83B}" destId="{90A36A5D-39F9-400F-A605-BC1CD69F07EF}" srcOrd="0" destOrd="0" presId="urn:microsoft.com/office/officeart/2005/8/layout/StepDownProcess#1"/>
    <dgm:cxn modelId="{D3026FDE-1191-489C-AF6A-85A3B3A15057}" type="presOf" srcId="{1C75E550-80EC-45AA-A28B-B18BFC716463}" destId="{EA9C12E0-903B-4670-80C2-DBFE01DF9CCB}" srcOrd="0" destOrd="0" presId="urn:microsoft.com/office/officeart/2005/8/layout/StepDownProcess#1"/>
    <dgm:cxn modelId="{E65DC6E9-5E4F-4139-B05D-A4AE9D312FB2}" type="presOf" srcId="{B3632E01-02CA-4B08-A746-EDE2B011E308}" destId="{990FDE57-39DA-4B4C-8C3F-33D753ADA32B}" srcOrd="0" destOrd="0" presId="urn:microsoft.com/office/officeart/2005/8/layout/StepDownProcess#1"/>
    <dgm:cxn modelId="{FB24617D-811B-47C1-A328-CE397A621DEF}" type="presParOf" srcId="{03E020A2-A20D-4BCA-9915-D96BC6BA79C2}" destId="{D5FAA560-D554-4E7D-87AE-5827BD820249}" srcOrd="0" destOrd="0" presId="urn:microsoft.com/office/officeart/2005/8/layout/StepDownProcess#1"/>
    <dgm:cxn modelId="{239205C3-2FEB-451A-BA0B-D47758ADBD5E}" type="presParOf" srcId="{D5FAA560-D554-4E7D-87AE-5827BD820249}" destId="{4C3557C7-0812-45B5-94A6-0506160FFEBC}" srcOrd="0" destOrd="0" presId="urn:microsoft.com/office/officeart/2005/8/layout/StepDownProcess#1"/>
    <dgm:cxn modelId="{A748419E-F7F5-4CC6-BC36-1CA5AD9E454C}" type="presParOf" srcId="{D5FAA560-D554-4E7D-87AE-5827BD820249}" destId="{90A36A5D-39F9-400F-A605-BC1CD69F07EF}" srcOrd="1" destOrd="0" presId="urn:microsoft.com/office/officeart/2005/8/layout/StepDownProcess#1"/>
    <dgm:cxn modelId="{A95C80CC-BD9E-4F04-B6B6-175FD2E77BD8}" type="presParOf" srcId="{D5FAA560-D554-4E7D-87AE-5827BD820249}" destId="{3C562918-3421-4950-89EC-CB1DD73FD8C8}" srcOrd="2" destOrd="0" presId="urn:microsoft.com/office/officeart/2005/8/layout/StepDownProcess#1"/>
    <dgm:cxn modelId="{C007053F-0B52-4637-AF3A-75671BA295C5}" type="presParOf" srcId="{03E020A2-A20D-4BCA-9915-D96BC6BA79C2}" destId="{8E1C2489-9FE9-400B-9DA6-FEB982E4D426}" srcOrd="1" destOrd="0" presId="urn:microsoft.com/office/officeart/2005/8/layout/StepDownProcess#1"/>
    <dgm:cxn modelId="{DF32CDCF-6E57-4D20-8C3B-73550914661A}" type="presParOf" srcId="{03E020A2-A20D-4BCA-9915-D96BC6BA79C2}" destId="{D66E4FA2-0814-4CA9-8E6D-4E96C7DF4DF9}" srcOrd="2" destOrd="0" presId="urn:microsoft.com/office/officeart/2005/8/layout/StepDownProcess#1"/>
    <dgm:cxn modelId="{B2AF4EA5-2468-4D96-91B3-872CD017FDF3}" type="presParOf" srcId="{D66E4FA2-0814-4CA9-8E6D-4E96C7DF4DF9}" destId="{64174017-DDD3-48D1-B933-036EB4798F35}" srcOrd="0" destOrd="0" presId="urn:microsoft.com/office/officeart/2005/8/layout/StepDownProcess#1"/>
    <dgm:cxn modelId="{4D468DAC-7C50-4E61-A373-B86CF4560E25}" type="presParOf" srcId="{D66E4FA2-0814-4CA9-8E6D-4E96C7DF4DF9}" destId="{EA9C12E0-903B-4670-80C2-DBFE01DF9CCB}" srcOrd="1" destOrd="0" presId="urn:microsoft.com/office/officeart/2005/8/layout/StepDownProcess#1"/>
    <dgm:cxn modelId="{D3FCCC92-7747-4BEB-AE2C-A27787BF74A8}" type="presParOf" srcId="{D66E4FA2-0814-4CA9-8E6D-4E96C7DF4DF9}" destId="{066C7D82-0B78-442D-A2D9-BFB4B37A3079}" srcOrd="2" destOrd="0" presId="urn:microsoft.com/office/officeart/2005/8/layout/StepDownProcess#1"/>
    <dgm:cxn modelId="{6B6C024E-20CD-49EA-A8F2-0AB64CE2E862}" type="presParOf" srcId="{03E020A2-A20D-4BCA-9915-D96BC6BA79C2}" destId="{1DF1EE49-23A6-41D1-AFA8-9DA167FFF687}" srcOrd="3" destOrd="0" presId="urn:microsoft.com/office/officeart/2005/8/layout/StepDownProcess#1"/>
    <dgm:cxn modelId="{50F234F1-FB34-4825-BA69-CFD1EDF15340}" type="presParOf" srcId="{03E020A2-A20D-4BCA-9915-D96BC6BA79C2}" destId="{2C8489A1-8336-474A-A84A-E83E4FE55994}" srcOrd="4" destOrd="0" presId="urn:microsoft.com/office/officeart/2005/8/layout/StepDownProcess#1"/>
    <dgm:cxn modelId="{A74457FD-8F2D-4085-BAA4-BB67042ECD5E}" type="presParOf" srcId="{2C8489A1-8336-474A-A84A-E83E4FE55994}" destId="{C04814D1-490B-4E11-8177-DA84C577A3B1}" srcOrd="0" destOrd="0" presId="urn:microsoft.com/office/officeart/2005/8/layout/StepDownProcess#1"/>
    <dgm:cxn modelId="{68171C94-B6D0-4303-B8AD-A4785DB20FC9}" type="presParOf" srcId="{2C8489A1-8336-474A-A84A-E83E4FE55994}" destId="{990FDE57-39DA-4B4C-8C3F-33D753ADA32B}" srcOrd="1" destOrd="0" presId="urn:microsoft.com/office/officeart/2005/8/layout/StepDownProcess#1"/>
    <dgm:cxn modelId="{40427389-0D6D-457E-A6BD-861EC55B5983}" type="presParOf" srcId="{2C8489A1-8336-474A-A84A-E83E4FE55994}" destId="{FF6CB403-281F-4021-9B74-5FD3A44FECCC}" srcOrd="2" destOrd="0" presId="urn:microsoft.com/office/officeart/2005/8/layout/StepDownProcess#1"/>
    <dgm:cxn modelId="{1724A5ED-1CE4-467D-A009-189141F1DA34}" type="presParOf" srcId="{03E020A2-A20D-4BCA-9915-D96BC6BA79C2}" destId="{84711FDE-4E30-4BAA-A6CB-4277EE3E5680}" srcOrd="5" destOrd="0" presId="urn:microsoft.com/office/officeart/2005/8/layout/StepDownProcess#1"/>
    <dgm:cxn modelId="{0C58C2FC-607A-4AA4-85D6-54B2B98F9734}" type="presParOf" srcId="{03E020A2-A20D-4BCA-9915-D96BC6BA79C2}" destId="{D1B762A1-192C-4E34-9A21-626005601328}" srcOrd="6" destOrd="0" presId="urn:microsoft.com/office/officeart/2005/8/layout/StepDownProcess#1"/>
    <dgm:cxn modelId="{8992AF3E-43C0-4BF0-9AA9-33C33C69D49D}" type="presParOf" srcId="{D1B762A1-192C-4E34-9A21-626005601328}" destId="{AA1B501E-1E6D-45CC-B47A-C13169BF238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D9D1A-FF36-43AA-9AAD-037D3B9622B3}" type="doc">
      <dgm:prSet loTypeId="urn:microsoft.com/office/officeart/2005/8/layout/hList1" loCatId="list" qsTypeId="urn:microsoft.com/office/officeart/2005/8/quickstyle/simple1#2" qsCatId="simple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95ABDCC4-657C-415C-B6BE-35802E90DAF5}">
      <dgm:prSet/>
      <dgm:spPr/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任务量（初筛人群数量）：</a:t>
          </a:r>
        </a:p>
      </dgm:t>
    </dgm:pt>
    <dgm:pt modelId="{888D08CC-E06C-47CE-8777-164C212765E5}" type="parTrans" cxnId="{1BFB1B40-D08C-4370-9033-DFC7F44955B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3C586F-C6E3-4DFC-9D94-3809483DB466}" type="sibTrans" cxnId="{1BFB1B40-D08C-4370-9033-DFC7F44955B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1880AE-C675-4686-ABF8-F681E80EEC37}">
      <dgm:prSet/>
      <dgm:spPr/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确定初筛查点：</a:t>
          </a:r>
        </a:p>
      </dgm:t>
    </dgm:pt>
    <dgm:pt modelId="{DC7DA3F5-5FD1-4A8D-8D1A-11876781E432}" type="parTrans" cxnId="{2D5BE97E-57CE-46E4-8B9C-869EFB2A964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3D3913-EE3C-4AD7-99CD-3D10D895A5BE}" type="sibTrans" cxnId="{2D5BE97E-57CE-46E4-8B9C-869EFB2A964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0E20B8-3CCD-4B7D-B5CB-CB1E94481805}">
      <dgm:prSet/>
      <dgm:spPr/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确定筛查人群年龄：</a:t>
          </a:r>
        </a:p>
      </dgm:t>
    </dgm:pt>
    <dgm:pt modelId="{45BE3B63-42AE-4216-B627-35DD15CA7104}" type="parTrans" cxnId="{3ADF947A-88B8-405F-A084-757FB84B1A3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1F79F3-6D10-4DCF-AEBF-2B56F5C30CDA}" type="sibTrans" cxnId="{3ADF947A-88B8-405F-A084-757FB84B1A3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A92EF8-A061-47E1-A41E-8F5547679F51}">
      <dgm:prSet/>
      <dgm:spPr/>
      <dgm:t>
        <a:bodyPr/>
        <a:lstStyle/>
        <a:p>
          <a:pPr rtl="0"/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10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/5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</a:p>
      </dgm:t>
    </dgm:pt>
    <dgm:pt modelId="{B5021155-1812-45A8-82D1-2DD3BA3AFE43}" type="parTrans" cxnId="{956D5DF8-AB55-4C06-B852-911230A8981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3AFFED-95B6-4819-AD8B-2583886F9C1C}" type="sibTrans" cxnId="{956D5DF8-AB55-4C06-B852-911230A89814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50CFB4-00E6-4884-96A2-8D5076665625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苏州区域性常驻人口，应该是整群抽样，即各大卒中中心辖区内社区卫生服务中心，具体是 ：</a:t>
          </a:r>
        </a:p>
      </dgm:t>
    </dgm:pt>
    <dgm:pt modelId="{0A995433-8375-4BEF-B96E-B96B74E2ADE6}" type="parTrans" cxnId="{CA50C9D0-D294-4CD5-B81A-4BE23D8ADB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2522A6-CCB3-4931-A752-AD40DA80EA24}" type="sibTrans" cxnId="{CA50C9D0-D294-4CD5-B81A-4BE23D8ADB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B2979E-9E12-48AD-B24F-B0A6E0EC685A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50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岁以上辖区内社区常驻人口，即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1966 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31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日以前出生的筛查对象；</a:t>
          </a:r>
        </a:p>
      </dgm:t>
    </dgm:pt>
    <dgm:pt modelId="{BFF9BFD0-358C-4E34-8D60-70B5F18BE58F}" type="parTrans" cxnId="{2F62D01C-125D-4A3D-97C1-6A8E5D265F0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068163-A355-46F7-B42F-8BE047F28A7A}" type="sibTrans" cxnId="{2F62D01C-125D-4A3D-97C1-6A8E5D265F0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55FB6C-4A01-48A7-A83C-455E8B7E0455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五大卒中中心，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0.4/ 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中心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年； </a:t>
          </a:r>
        </a:p>
      </dgm:t>
    </dgm:pt>
    <dgm:pt modelId="{87BB0CF4-4C25-4045-9010-062CBF76384B}" type="parTrans" cxnId="{BA364F10-108D-421C-91F7-5B091325892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E56C02-834F-4FFD-9EF2-7673028383A0}" type="sibTrans" cxnId="{BA364F10-108D-421C-91F7-5B091325892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067FE9-98C0-4626-8262-B6514334ABD6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苏大附一院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双塔社区卫生服务中心；</a:t>
          </a:r>
        </a:p>
      </dgm:t>
    </dgm:pt>
    <dgm:pt modelId="{8BEDAA12-3B1B-4E82-91D6-E1CCAE0CEA3A}" type="parTrans" cxnId="{6ECED246-2A86-4B6B-9534-3032FFCBE1A9}">
      <dgm:prSet/>
      <dgm:spPr/>
      <dgm:t>
        <a:bodyPr/>
        <a:lstStyle/>
        <a:p>
          <a:endParaRPr lang="zh-CN" altLang="en-US"/>
        </a:p>
      </dgm:t>
    </dgm:pt>
    <dgm:pt modelId="{463AAAC6-0A82-4A81-B01F-E92530C0C50E}" type="sibTrans" cxnId="{6ECED246-2A86-4B6B-9534-3032FFCBE1A9}">
      <dgm:prSet/>
      <dgm:spPr/>
      <dgm:t>
        <a:bodyPr/>
        <a:lstStyle/>
        <a:p>
          <a:endParaRPr lang="zh-CN" altLang="en-US"/>
        </a:p>
      </dgm:t>
    </dgm:pt>
    <dgm:pt modelId="{FBEFD050-AFE7-4B9D-9D12-A709445586E4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苏大附二院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友联社区卫生服务中心；</a:t>
          </a:r>
        </a:p>
      </dgm:t>
    </dgm:pt>
    <dgm:pt modelId="{4EAF144D-D764-4409-8E8D-993CFE8FF939}" type="parTrans" cxnId="{FE520D17-D034-4281-8525-8C4932DB401D}">
      <dgm:prSet/>
      <dgm:spPr/>
      <dgm:t>
        <a:bodyPr/>
        <a:lstStyle/>
        <a:p>
          <a:endParaRPr lang="zh-CN" altLang="en-US"/>
        </a:p>
      </dgm:t>
    </dgm:pt>
    <dgm:pt modelId="{32265240-EE85-4498-8327-0560F738EBFF}" type="sibTrans" cxnId="{FE520D17-D034-4281-8525-8C4932DB401D}">
      <dgm:prSet/>
      <dgm:spPr/>
      <dgm:t>
        <a:bodyPr/>
        <a:lstStyle/>
        <a:p>
          <a:endParaRPr lang="zh-CN" altLang="en-US"/>
        </a:p>
      </dgm:t>
    </dgm:pt>
    <dgm:pt modelId="{85DD6D1E-35EC-4486-A60E-BD69CA2F246A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 苏州市立医院本部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润达区社区卫生服务中心；</a:t>
          </a:r>
        </a:p>
      </dgm:t>
    </dgm:pt>
    <dgm:pt modelId="{753BED6C-A293-455D-8F0C-DD66B9717001}" type="parTrans" cxnId="{C8BAE14C-678C-4A67-B55A-414B6EE26639}">
      <dgm:prSet/>
      <dgm:spPr/>
      <dgm:t>
        <a:bodyPr/>
        <a:lstStyle/>
        <a:p>
          <a:endParaRPr lang="zh-CN" altLang="en-US"/>
        </a:p>
      </dgm:t>
    </dgm:pt>
    <dgm:pt modelId="{920DCEAB-95CE-44FB-9360-40005B1984A4}" type="sibTrans" cxnId="{C8BAE14C-678C-4A67-B55A-414B6EE26639}">
      <dgm:prSet/>
      <dgm:spPr/>
      <dgm:t>
        <a:bodyPr/>
        <a:lstStyle/>
        <a:p>
          <a:endParaRPr lang="zh-CN" altLang="en-US"/>
        </a:p>
      </dgm:t>
    </dgm:pt>
    <dgm:pt modelId="{2C5C3362-AF2F-457D-8448-9676150B4780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苏州市立医院东区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娄江社区卫生服务中心；</a:t>
          </a:r>
        </a:p>
      </dgm:t>
    </dgm:pt>
    <dgm:pt modelId="{B69F3677-CFD7-4D0B-84F6-8CB4F73CFF0A}" type="parTrans" cxnId="{66472934-7897-4B5E-A3CF-C4AF3CB290F5}">
      <dgm:prSet/>
      <dgm:spPr/>
      <dgm:t>
        <a:bodyPr/>
        <a:lstStyle/>
        <a:p>
          <a:endParaRPr lang="zh-CN" altLang="en-US"/>
        </a:p>
      </dgm:t>
    </dgm:pt>
    <dgm:pt modelId="{B9C36079-3B16-4D45-98C6-B82B88A73D36}" type="sibTrans" cxnId="{66472934-7897-4B5E-A3CF-C4AF3CB290F5}">
      <dgm:prSet/>
      <dgm:spPr/>
      <dgm:t>
        <a:bodyPr/>
        <a:lstStyle/>
        <a:p>
          <a:endParaRPr lang="zh-CN" altLang="en-US"/>
        </a:p>
      </dgm:t>
    </dgm:pt>
    <dgm:pt modelId="{5FB11705-0740-4C15-A7C9-9BAE31D48C70}">
      <dgm:prSet/>
      <dgm:spPr/>
      <dgm:t>
        <a:bodyPr/>
        <a:lstStyle/>
        <a:p>
          <a:pPr rtl="0"/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苏州市立医院北区</a:t>
          </a:r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>
              <a:latin typeface="微软雅黑" panose="020B0503020204020204" pitchFamily="34" charset="-122"/>
              <a:ea typeface="微软雅黑" panose="020B0503020204020204" pitchFamily="34" charset="-122"/>
            </a:rPr>
            <a:t>留园、清塘社区卫生服务中心； </a:t>
          </a:r>
        </a:p>
      </dgm:t>
    </dgm:pt>
    <dgm:pt modelId="{221CE957-8495-4DF9-B62A-B46CD8BE4AC2}" type="parTrans" cxnId="{50BECAE6-32AE-4C61-8A61-4B09A48294F5}">
      <dgm:prSet/>
      <dgm:spPr/>
      <dgm:t>
        <a:bodyPr/>
        <a:lstStyle/>
        <a:p>
          <a:endParaRPr lang="zh-CN" altLang="en-US"/>
        </a:p>
      </dgm:t>
    </dgm:pt>
    <dgm:pt modelId="{D216DEBF-B93B-4EDE-9ABE-7FCA09ACDDCF}" type="sibTrans" cxnId="{50BECAE6-32AE-4C61-8A61-4B09A48294F5}">
      <dgm:prSet/>
      <dgm:spPr/>
      <dgm:t>
        <a:bodyPr/>
        <a:lstStyle/>
        <a:p>
          <a:endParaRPr lang="zh-CN" altLang="en-US"/>
        </a:p>
      </dgm:t>
    </dgm:pt>
    <dgm:pt modelId="{DE9306DF-FEB9-440F-BFED-A3A9BFB2EE8C}" type="pres">
      <dgm:prSet presAssocID="{C7AD9D1A-FF36-43AA-9AAD-037D3B9622B3}" presName="Name0" presStyleCnt="0">
        <dgm:presLayoutVars>
          <dgm:dir/>
          <dgm:animLvl val="lvl"/>
          <dgm:resizeHandles val="exact"/>
        </dgm:presLayoutVars>
      </dgm:prSet>
      <dgm:spPr/>
    </dgm:pt>
    <dgm:pt modelId="{5AC77083-F21F-4557-B48E-902B81875490}" type="pres">
      <dgm:prSet presAssocID="{95ABDCC4-657C-415C-B6BE-35802E90DAF5}" presName="composite" presStyleCnt="0"/>
      <dgm:spPr/>
    </dgm:pt>
    <dgm:pt modelId="{CC242B5B-0687-40AD-ADBC-A1F7B22AAC32}" type="pres">
      <dgm:prSet presAssocID="{95ABDCC4-657C-415C-B6BE-35802E90DA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5667A8F-1386-4659-976A-4649DD38C7E3}" type="pres">
      <dgm:prSet presAssocID="{95ABDCC4-657C-415C-B6BE-35802E90DAF5}" presName="desTx" presStyleLbl="alignAccFollowNode1" presStyleIdx="0" presStyleCnt="3">
        <dgm:presLayoutVars>
          <dgm:bulletEnabled val="1"/>
        </dgm:presLayoutVars>
      </dgm:prSet>
      <dgm:spPr/>
    </dgm:pt>
    <dgm:pt modelId="{7C73A2F7-70D1-45D0-A047-79EFACE48C89}" type="pres">
      <dgm:prSet presAssocID="{9B3C586F-C6E3-4DFC-9D94-3809483DB466}" presName="space" presStyleCnt="0"/>
      <dgm:spPr/>
    </dgm:pt>
    <dgm:pt modelId="{435162BD-1C70-4923-B7C9-1E0F4604C317}" type="pres">
      <dgm:prSet presAssocID="{701880AE-C675-4686-ABF8-F681E80EEC37}" presName="composite" presStyleCnt="0"/>
      <dgm:spPr/>
    </dgm:pt>
    <dgm:pt modelId="{132EE205-6A1E-4EDE-ABFD-2B7CC4595143}" type="pres">
      <dgm:prSet presAssocID="{701880AE-C675-4686-ABF8-F681E80EEC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37FFACF-E4E0-4073-A400-092A8F33A223}" type="pres">
      <dgm:prSet presAssocID="{701880AE-C675-4686-ABF8-F681E80EEC37}" presName="desTx" presStyleLbl="alignAccFollowNode1" presStyleIdx="1" presStyleCnt="3">
        <dgm:presLayoutVars>
          <dgm:bulletEnabled val="1"/>
        </dgm:presLayoutVars>
      </dgm:prSet>
      <dgm:spPr/>
    </dgm:pt>
    <dgm:pt modelId="{57059467-717D-4B3B-8277-AC8990292857}" type="pres">
      <dgm:prSet presAssocID="{993D3913-EE3C-4AD7-99CD-3D10D895A5BE}" presName="space" presStyleCnt="0"/>
      <dgm:spPr/>
    </dgm:pt>
    <dgm:pt modelId="{471A46FA-2C6E-4B06-9D9D-1F6F90423853}" type="pres">
      <dgm:prSet presAssocID="{E80E20B8-3CCD-4B7D-B5CB-CB1E94481805}" presName="composite" presStyleCnt="0"/>
      <dgm:spPr/>
    </dgm:pt>
    <dgm:pt modelId="{1D81EA5D-F552-40B8-B7FF-959A527B7F74}" type="pres">
      <dgm:prSet presAssocID="{E80E20B8-3CCD-4B7D-B5CB-CB1E944818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02FAD75-29F4-4DD0-A928-71CB078D3439}" type="pres">
      <dgm:prSet presAssocID="{E80E20B8-3CCD-4B7D-B5CB-CB1E9448180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A364F10-108D-421C-91F7-5B0913258922}" srcId="{95ABDCC4-657C-415C-B6BE-35802E90DAF5}" destId="{3155FB6C-4A01-48A7-A83C-455E8B7E0455}" srcOrd="1" destOrd="0" parTransId="{87BB0CF4-4C25-4045-9010-062CBF76384B}" sibTransId="{C8E56C02-834F-4FFD-9EF2-7673028383A0}"/>
    <dgm:cxn modelId="{EEDCD010-47C4-4127-9286-DCE7578F578A}" type="presOf" srcId="{3155FB6C-4A01-48A7-A83C-455E8B7E0455}" destId="{A5667A8F-1386-4659-976A-4649DD38C7E3}" srcOrd="0" destOrd="1" presId="urn:microsoft.com/office/officeart/2005/8/layout/hList1"/>
    <dgm:cxn modelId="{FE520D17-D034-4281-8525-8C4932DB401D}" srcId="{701880AE-C675-4686-ABF8-F681E80EEC37}" destId="{FBEFD050-AFE7-4B9D-9D12-A709445586E4}" srcOrd="2" destOrd="0" parTransId="{4EAF144D-D764-4409-8E8D-993CFE8FF939}" sibTransId="{32265240-EE85-4498-8327-0560F738EBFF}"/>
    <dgm:cxn modelId="{2F62D01C-125D-4A3D-97C1-6A8E5D265F01}" srcId="{E80E20B8-3CCD-4B7D-B5CB-CB1E94481805}" destId="{3EB2979E-9E12-48AD-B24F-B0A6E0EC685A}" srcOrd="0" destOrd="0" parTransId="{BFF9BFD0-358C-4E34-8D60-70B5F18BE58F}" sibTransId="{F2068163-A355-46F7-B42F-8BE047F28A7A}"/>
    <dgm:cxn modelId="{BC582521-A081-4E28-B2F0-DAD07941146F}" type="presOf" srcId="{85DD6D1E-35EC-4486-A60E-BD69CA2F246A}" destId="{237FFACF-E4E0-4073-A400-092A8F33A223}" srcOrd="0" destOrd="3" presId="urn:microsoft.com/office/officeart/2005/8/layout/hList1"/>
    <dgm:cxn modelId="{7A5B0D25-B2F3-440D-B2CB-421F2186E13F}" type="presOf" srcId="{FBEFD050-AFE7-4B9D-9D12-A709445586E4}" destId="{237FFACF-E4E0-4073-A400-092A8F33A223}" srcOrd="0" destOrd="2" presId="urn:microsoft.com/office/officeart/2005/8/layout/hList1"/>
    <dgm:cxn modelId="{66472934-7897-4B5E-A3CF-C4AF3CB290F5}" srcId="{701880AE-C675-4686-ABF8-F681E80EEC37}" destId="{2C5C3362-AF2F-457D-8448-9676150B4780}" srcOrd="4" destOrd="0" parTransId="{B69F3677-CFD7-4D0B-84F6-8CB4F73CFF0A}" sibTransId="{B9C36079-3B16-4D45-98C6-B82B88A73D36}"/>
    <dgm:cxn modelId="{5F9B353D-6763-4FBD-9D5E-ED2EF551B11B}" type="presOf" srcId="{C7AD9D1A-FF36-43AA-9AAD-037D3B9622B3}" destId="{DE9306DF-FEB9-440F-BFED-A3A9BFB2EE8C}" srcOrd="0" destOrd="0" presId="urn:microsoft.com/office/officeart/2005/8/layout/hList1"/>
    <dgm:cxn modelId="{1BFB1B40-D08C-4370-9033-DFC7F44955B5}" srcId="{C7AD9D1A-FF36-43AA-9AAD-037D3B9622B3}" destId="{95ABDCC4-657C-415C-B6BE-35802E90DAF5}" srcOrd="0" destOrd="0" parTransId="{888D08CC-E06C-47CE-8777-164C212765E5}" sibTransId="{9B3C586F-C6E3-4DFC-9D94-3809483DB466}"/>
    <dgm:cxn modelId="{AC235B5C-7A19-4780-8912-18382811490A}" type="presOf" srcId="{5D067FE9-98C0-4626-8262-B6514334ABD6}" destId="{237FFACF-E4E0-4073-A400-092A8F33A223}" srcOrd="0" destOrd="1" presId="urn:microsoft.com/office/officeart/2005/8/layout/hList1"/>
    <dgm:cxn modelId="{7F20145F-7F34-45AE-9295-A4554A348D08}" type="presOf" srcId="{5FB11705-0740-4C15-A7C9-9BAE31D48C70}" destId="{237FFACF-E4E0-4073-A400-092A8F33A223}" srcOrd="0" destOrd="5" presId="urn:microsoft.com/office/officeart/2005/8/layout/hList1"/>
    <dgm:cxn modelId="{6ECED246-2A86-4B6B-9534-3032FFCBE1A9}" srcId="{701880AE-C675-4686-ABF8-F681E80EEC37}" destId="{5D067FE9-98C0-4626-8262-B6514334ABD6}" srcOrd="1" destOrd="0" parTransId="{8BEDAA12-3B1B-4E82-91D6-E1CCAE0CEA3A}" sibTransId="{463AAAC6-0A82-4A81-B01F-E92530C0C50E}"/>
    <dgm:cxn modelId="{A40CA04C-8E03-4863-8503-F663F95A8937}" type="presOf" srcId="{E80E20B8-3CCD-4B7D-B5CB-CB1E94481805}" destId="{1D81EA5D-F552-40B8-B7FF-959A527B7F74}" srcOrd="0" destOrd="0" presId="urn:microsoft.com/office/officeart/2005/8/layout/hList1"/>
    <dgm:cxn modelId="{C8BAE14C-678C-4A67-B55A-414B6EE26639}" srcId="{701880AE-C675-4686-ABF8-F681E80EEC37}" destId="{85DD6D1E-35EC-4486-A60E-BD69CA2F246A}" srcOrd="3" destOrd="0" parTransId="{753BED6C-A293-455D-8F0C-DD66B9717001}" sibTransId="{920DCEAB-95CE-44FB-9360-40005B1984A4}"/>
    <dgm:cxn modelId="{676F5079-CD14-4AD2-9E96-A7C2816EF5F4}" type="presOf" srcId="{701880AE-C675-4686-ABF8-F681E80EEC37}" destId="{132EE205-6A1E-4EDE-ABFD-2B7CC4595143}" srcOrd="0" destOrd="0" presId="urn:microsoft.com/office/officeart/2005/8/layout/hList1"/>
    <dgm:cxn modelId="{3ADF947A-88B8-405F-A084-757FB84B1A35}" srcId="{C7AD9D1A-FF36-43AA-9AAD-037D3B9622B3}" destId="{E80E20B8-3CCD-4B7D-B5CB-CB1E94481805}" srcOrd="2" destOrd="0" parTransId="{45BE3B63-42AE-4216-B627-35DD15CA7104}" sibTransId="{7F1F79F3-6D10-4DCF-AEBF-2B56F5C30CDA}"/>
    <dgm:cxn modelId="{2D5BE97E-57CE-46E4-8B9C-869EFB2A964A}" srcId="{C7AD9D1A-FF36-43AA-9AAD-037D3B9622B3}" destId="{701880AE-C675-4686-ABF8-F681E80EEC37}" srcOrd="1" destOrd="0" parTransId="{DC7DA3F5-5FD1-4A8D-8D1A-11876781E432}" sibTransId="{993D3913-EE3C-4AD7-99CD-3D10D895A5BE}"/>
    <dgm:cxn modelId="{4B24928D-30EC-4119-9436-AEE11B4B6982}" type="presOf" srcId="{C1A92EF8-A061-47E1-A41E-8F5547679F51}" destId="{A5667A8F-1386-4659-976A-4649DD38C7E3}" srcOrd="0" destOrd="0" presId="urn:microsoft.com/office/officeart/2005/8/layout/hList1"/>
    <dgm:cxn modelId="{DD034C9E-87B4-4C9A-92EB-CA91089668F2}" type="presOf" srcId="{2C5C3362-AF2F-457D-8448-9676150B4780}" destId="{237FFACF-E4E0-4073-A400-092A8F33A223}" srcOrd="0" destOrd="4" presId="urn:microsoft.com/office/officeart/2005/8/layout/hList1"/>
    <dgm:cxn modelId="{637A14BE-2582-49DE-87D6-C36E169CD68A}" type="presOf" srcId="{3EB2979E-9E12-48AD-B24F-B0A6E0EC685A}" destId="{B02FAD75-29F4-4DD0-A928-71CB078D3439}" srcOrd="0" destOrd="0" presId="urn:microsoft.com/office/officeart/2005/8/layout/hList1"/>
    <dgm:cxn modelId="{B625D3C0-7609-42C9-AF40-D5879FA0D942}" type="presOf" srcId="{95ABDCC4-657C-415C-B6BE-35802E90DAF5}" destId="{CC242B5B-0687-40AD-ADBC-A1F7B22AAC32}" srcOrd="0" destOrd="0" presId="urn:microsoft.com/office/officeart/2005/8/layout/hList1"/>
    <dgm:cxn modelId="{CA50C9D0-D294-4CD5-B81A-4BE23D8ADBD7}" srcId="{701880AE-C675-4686-ABF8-F681E80EEC37}" destId="{C850CFB4-00E6-4884-96A2-8D5076665625}" srcOrd="0" destOrd="0" parTransId="{0A995433-8375-4BEF-B96E-B96B74E2ADE6}" sibTransId="{022522A6-CCB3-4931-A752-AD40DA80EA24}"/>
    <dgm:cxn modelId="{50BECAE6-32AE-4C61-8A61-4B09A48294F5}" srcId="{701880AE-C675-4686-ABF8-F681E80EEC37}" destId="{5FB11705-0740-4C15-A7C9-9BAE31D48C70}" srcOrd="5" destOrd="0" parTransId="{221CE957-8495-4DF9-B62A-B46CD8BE4AC2}" sibTransId="{D216DEBF-B93B-4EDE-9ABE-7FCA09ACDDCF}"/>
    <dgm:cxn modelId="{10E9FAF1-2846-4F2B-AFEC-6AD56FA2B64E}" type="presOf" srcId="{C850CFB4-00E6-4884-96A2-8D5076665625}" destId="{237FFACF-E4E0-4073-A400-092A8F33A223}" srcOrd="0" destOrd="0" presId="urn:microsoft.com/office/officeart/2005/8/layout/hList1"/>
    <dgm:cxn modelId="{956D5DF8-AB55-4C06-B852-911230A89814}" srcId="{95ABDCC4-657C-415C-B6BE-35802E90DAF5}" destId="{C1A92EF8-A061-47E1-A41E-8F5547679F51}" srcOrd="0" destOrd="0" parTransId="{B5021155-1812-45A8-82D1-2DD3BA3AFE43}" sibTransId="{423AFFED-95B6-4819-AD8B-2583886F9C1C}"/>
    <dgm:cxn modelId="{4B11560B-E9B8-47B3-ABD8-F0BCF9CB4BEB}" type="presParOf" srcId="{DE9306DF-FEB9-440F-BFED-A3A9BFB2EE8C}" destId="{5AC77083-F21F-4557-B48E-902B81875490}" srcOrd="0" destOrd="0" presId="urn:microsoft.com/office/officeart/2005/8/layout/hList1"/>
    <dgm:cxn modelId="{7AFFAC05-E549-478E-B4D0-4F3FD077B45E}" type="presParOf" srcId="{5AC77083-F21F-4557-B48E-902B81875490}" destId="{CC242B5B-0687-40AD-ADBC-A1F7B22AAC32}" srcOrd="0" destOrd="0" presId="urn:microsoft.com/office/officeart/2005/8/layout/hList1"/>
    <dgm:cxn modelId="{CA02CC23-A0ED-4E9D-9806-7B6EF689D79F}" type="presParOf" srcId="{5AC77083-F21F-4557-B48E-902B81875490}" destId="{A5667A8F-1386-4659-976A-4649DD38C7E3}" srcOrd="1" destOrd="0" presId="urn:microsoft.com/office/officeart/2005/8/layout/hList1"/>
    <dgm:cxn modelId="{C49F989B-3FA7-48EE-8C31-4B4FA99BE245}" type="presParOf" srcId="{DE9306DF-FEB9-440F-BFED-A3A9BFB2EE8C}" destId="{7C73A2F7-70D1-45D0-A047-79EFACE48C89}" srcOrd="1" destOrd="0" presId="urn:microsoft.com/office/officeart/2005/8/layout/hList1"/>
    <dgm:cxn modelId="{98A3DB8B-75E4-43B0-AB67-FFE150995D57}" type="presParOf" srcId="{DE9306DF-FEB9-440F-BFED-A3A9BFB2EE8C}" destId="{435162BD-1C70-4923-B7C9-1E0F4604C317}" srcOrd="2" destOrd="0" presId="urn:microsoft.com/office/officeart/2005/8/layout/hList1"/>
    <dgm:cxn modelId="{3516D123-0EBE-45E8-9CA4-46A96FFD7292}" type="presParOf" srcId="{435162BD-1C70-4923-B7C9-1E0F4604C317}" destId="{132EE205-6A1E-4EDE-ABFD-2B7CC4595143}" srcOrd="0" destOrd="0" presId="urn:microsoft.com/office/officeart/2005/8/layout/hList1"/>
    <dgm:cxn modelId="{B94B0853-0395-44D9-B960-BC2A97FC50FC}" type="presParOf" srcId="{435162BD-1C70-4923-B7C9-1E0F4604C317}" destId="{237FFACF-E4E0-4073-A400-092A8F33A223}" srcOrd="1" destOrd="0" presId="urn:microsoft.com/office/officeart/2005/8/layout/hList1"/>
    <dgm:cxn modelId="{CED8889B-1237-4703-A84C-F09A134DCBB6}" type="presParOf" srcId="{DE9306DF-FEB9-440F-BFED-A3A9BFB2EE8C}" destId="{57059467-717D-4B3B-8277-AC8990292857}" srcOrd="3" destOrd="0" presId="urn:microsoft.com/office/officeart/2005/8/layout/hList1"/>
    <dgm:cxn modelId="{36CC048C-519E-459B-9615-1888F7975BD8}" type="presParOf" srcId="{DE9306DF-FEB9-440F-BFED-A3A9BFB2EE8C}" destId="{471A46FA-2C6E-4B06-9D9D-1F6F90423853}" srcOrd="4" destOrd="0" presId="urn:microsoft.com/office/officeart/2005/8/layout/hList1"/>
    <dgm:cxn modelId="{B5EE2E3C-C94A-4EA9-AD9C-26DE5EB69DBE}" type="presParOf" srcId="{471A46FA-2C6E-4B06-9D9D-1F6F90423853}" destId="{1D81EA5D-F552-40B8-B7FF-959A527B7F74}" srcOrd="0" destOrd="0" presId="urn:microsoft.com/office/officeart/2005/8/layout/hList1"/>
    <dgm:cxn modelId="{14A02E17-C523-40F7-935C-90AEDC9FC6EA}" type="presParOf" srcId="{471A46FA-2C6E-4B06-9D9D-1F6F90423853}" destId="{B02FAD75-29F4-4DD0-A928-71CB078D34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9F2C4-0A1B-4AD4-9452-55B5E3F27D4C}" type="doc">
      <dgm:prSet loTypeId="urn:microsoft.com/office/officeart/2005/8/layout/lProcess3#1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4798EC73-A9AE-4E88-9A21-A72F799BCE4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筛查对象基本信息</a:t>
          </a:r>
        </a:p>
      </dgm:t>
    </dgm:pt>
    <dgm:pt modelId="{521E9DB0-6DF6-4744-8E60-01BB5AAF7E4D}" type="parTrans" cxnId="{4147638E-2989-4A16-81FC-FB96B25B864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193628-FB6B-489E-B0B6-D065DA5965EB}" type="sibTrans" cxnId="{4147638E-2989-4A16-81FC-FB96B25B864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3F5923-EAFC-4735-801B-F40BDBF762D3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社区</a:t>
          </a:r>
        </a:p>
      </dgm:t>
    </dgm:pt>
    <dgm:pt modelId="{1BBB9895-A3E0-47D4-AB94-7FA981834C49}" type="parTrans" cxnId="{43DDA5B6-7C42-4830-9417-C87D685E9BB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7485A6-7C41-4C89-BD12-54308793DF6F}" type="sibTrans" cxnId="{43DDA5B6-7C42-4830-9417-C87D685E9BB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AABF27-8E36-40EE-A823-F038D4EBCF78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脑卒中危险因素评估</a:t>
          </a:r>
        </a:p>
      </dgm:t>
    </dgm:pt>
    <dgm:pt modelId="{3778AAF3-32A4-4396-AFE7-207926091A36}" type="parTrans" cxnId="{7D452629-D8AF-47E7-94DF-D234D1DA67D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F2E85-CB89-4486-8C41-3F21B3ABC33C}" type="sibTrans" cxnId="{7D452629-D8AF-47E7-94DF-D234D1DA67D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519C86-75D5-4128-9276-7CF418DA0F23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依据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8+2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项危险因素评估</a:t>
          </a:r>
        </a:p>
      </dgm:t>
    </dgm:pt>
    <dgm:pt modelId="{3729190B-1EA7-4BDE-B5D9-17A5329710F1}" type="parTrans" cxnId="{1CAED824-506E-48BE-BAE0-B33ECD23760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4AA54E-54FD-479A-859B-F0BA85E265AB}" type="sibTrans" cxnId="{1CAED824-506E-48BE-BAE0-B33ECD23760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88DD92-504A-4AE2-82CA-44B7D9DF388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确定危险分层</a:t>
          </a:r>
        </a:p>
      </dgm:t>
    </dgm:pt>
    <dgm:pt modelId="{E6F1249B-937C-458D-9DC8-04033B025572}" type="parTrans" cxnId="{5EEAA406-A5CF-4941-90FC-715A4864D74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235CCA-8911-4C2C-8602-CA3F54425612}" type="sibTrans" cxnId="{5EEAA406-A5CF-4941-90FC-715A4864D74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E8A799-7274-4AC8-889D-998CEDB5B970}">
      <dgm:prSet phldrT="[文本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脑卒中高危人群：评估≥</a:t>
          </a:r>
          <a:r>
            <a:rPr lang="en-US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 </a:t>
          </a:r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分；或既往有脑卒中病史；或有短暂性脑缺血发作病史及三类中均兼有者； </a:t>
          </a:r>
        </a:p>
      </dgm:t>
    </dgm:pt>
    <dgm:pt modelId="{65F45701-802F-4823-A200-C12976891356}" type="parTrans" cxnId="{3E6923C2-4026-437A-979C-0CF6CC74343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1F7E10-6EB5-4671-8FBF-A0CEBD081889}" type="sibTrans" cxnId="{3E6923C2-4026-437A-979C-0CF6CC74343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B8FD1F-9F6B-47B1-9784-0C0024E8BB90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联系方式</a:t>
          </a:r>
        </a:p>
      </dgm:t>
    </dgm:pt>
    <dgm:pt modelId="{A4FC4425-E5DC-4020-9D2F-FB0F38B412CA}" type="parTrans" cxnId="{31A42159-A0EB-4289-A6C5-C072C26151F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B4DC83-4817-48F5-B4A9-AC0DFF54B59B}" type="sibTrans" cxnId="{31A42159-A0EB-4289-A6C5-C072C26151F3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56382F-D6D1-4D8A-981B-A5B9233297BD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人口学信息</a:t>
          </a:r>
        </a:p>
      </dgm:t>
    </dgm:pt>
    <dgm:pt modelId="{E4AEB6D8-61BD-4E3B-A479-4D37A6744DAE}" type="parTrans" cxnId="{4F0FED02-C0F4-4BB0-9C57-03938B158FD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04528E-AEE5-422F-8C02-97AACBED1DBE}" type="sibTrans" cxnId="{4F0FED02-C0F4-4BB0-9C57-03938B158FD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7E1585-09B9-42FB-9933-01CD9DF2FF7E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筛查表</a:t>
          </a:r>
        </a:p>
      </dgm:t>
    </dgm:pt>
    <dgm:pt modelId="{25A6487E-29B9-4FCF-B05F-5F8F677C0D89}" type="parTrans" cxnId="{450B2056-DCE4-4D7D-8446-6CAA7C50B56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8843EA-CD68-416C-B5D3-B414253CEAAD}" type="sibTrans" cxnId="{450B2056-DCE4-4D7D-8446-6CAA7C50B565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67971D-F760-456A-A291-E49A720FBFF0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脑卒中中危人群：评估</a:t>
          </a:r>
          <a:r>
            <a: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rPr>
            <a:t>分，但患有慢性病（高血压、糖尿病、房颤或瓣膜性心脏病）者； </a:t>
          </a:r>
        </a:p>
      </dgm:t>
    </dgm:pt>
    <dgm:pt modelId="{6A773004-93C4-4A32-B54E-C89D46A3F2A2}" type="parTrans" cxnId="{2898C068-24B2-4861-A672-27FA8297B43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66B9D0-0F29-4123-AAC3-B7A6802130FA}" type="sibTrans" cxnId="{2898C068-24B2-4861-A672-27FA8297B43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7E2D93-3679-4D22-8CD9-61B72F84F8E7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脑卒中低危人群：评估</a:t>
          </a:r>
          <a:r>
            <a:rPr lang="en-US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分，且无高血压、糖尿病、房颤慢性病者；</a:t>
          </a:r>
        </a:p>
      </dgm:t>
    </dgm:pt>
    <dgm:pt modelId="{5669814F-5B22-4F5B-9DB0-50BA537F197F}" type="parTrans" cxnId="{8A65E538-4F02-49D6-ACB7-91DA0105F7F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448232-AB79-48BE-8518-384CAF55B7D4}" type="sibTrans" cxnId="{8A65E538-4F02-49D6-ACB7-91DA0105F7F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F59E23-CB8E-4FCE-996A-41CC78C02C8D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确定复筛的目标人群及复筛项目</a:t>
          </a:r>
        </a:p>
      </dgm:t>
    </dgm:pt>
    <dgm:pt modelId="{31E26B74-1007-4770-905F-67BDA01CD357}" type="parTrans" cxnId="{0A1AFC15-E749-4708-A971-F62041DCDA4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A2EED1-81B1-440E-869A-AAB6A05EAF0C}" type="sibTrans" cxnId="{0A1AFC15-E749-4708-A971-F62041DCDA4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82A9C6-3D79-4F11-8B56-184DB70B7DFE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每项危险因素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+1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分</a:t>
          </a:r>
        </a:p>
      </dgm:t>
    </dgm:pt>
    <dgm:pt modelId="{310EEF6F-BA74-432C-8C01-460A54FF67F4}" type="parTrans" cxnId="{2AF59D94-36A5-4419-9218-D6BF75C9E06C}">
      <dgm:prSet/>
      <dgm:spPr/>
      <dgm:t>
        <a:bodyPr/>
        <a:lstStyle/>
        <a:p>
          <a:endParaRPr lang="zh-CN" altLang="en-US"/>
        </a:p>
      </dgm:t>
    </dgm:pt>
    <dgm:pt modelId="{0D5D14C0-006D-42EF-8695-73E45FD173AB}" type="sibTrans" cxnId="{2AF59D94-36A5-4419-9218-D6BF75C9E06C}">
      <dgm:prSet/>
      <dgm:spPr/>
      <dgm:t>
        <a:bodyPr/>
        <a:lstStyle/>
        <a:p>
          <a:endParaRPr lang="zh-CN" altLang="en-US"/>
        </a:p>
      </dgm:t>
    </dgm:pt>
    <dgm:pt modelId="{17EF83C8-ECDD-4678-9875-971EEFA6CD26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脑卒中中、高危人群</a:t>
          </a:r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为复筛目标人群</a:t>
          </a:r>
        </a:p>
      </dgm:t>
    </dgm:pt>
    <dgm:pt modelId="{663439DB-4267-4CAF-AE4A-027C08080953}" type="parTrans" cxnId="{B2042C35-6D84-47D9-8980-43D81D266337}">
      <dgm:prSet/>
      <dgm:spPr/>
      <dgm:t>
        <a:bodyPr/>
        <a:lstStyle/>
        <a:p>
          <a:endParaRPr lang="zh-CN" altLang="en-US"/>
        </a:p>
      </dgm:t>
    </dgm:pt>
    <dgm:pt modelId="{93FDB6CA-2FD9-43A8-8714-30AEAA11360B}" type="sibTrans" cxnId="{B2042C35-6D84-47D9-8980-43D81D266337}">
      <dgm:prSet/>
      <dgm:spPr/>
      <dgm:t>
        <a:bodyPr/>
        <a:lstStyle/>
        <a:p>
          <a:endParaRPr lang="zh-CN" altLang="en-US"/>
        </a:p>
      </dgm:t>
    </dgm:pt>
    <dgm:pt modelId="{B81B05B1-E088-4D48-BCD4-528DC0C95FEC}" type="pres">
      <dgm:prSet presAssocID="{63A9F2C4-0A1B-4AD4-9452-55B5E3F27D4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616845F-B78A-4EF5-83A4-6F6F1A25DA55}" type="pres">
      <dgm:prSet presAssocID="{4798EC73-A9AE-4E88-9A21-A72F799BCE45}" presName="horFlow" presStyleCnt="0"/>
      <dgm:spPr/>
    </dgm:pt>
    <dgm:pt modelId="{12EAF4E2-CB5F-4A4D-8781-27959C4270D7}" type="pres">
      <dgm:prSet presAssocID="{4798EC73-A9AE-4E88-9A21-A72F799BCE45}" presName="bigChev" presStyleLbl="node1" presStyleIdx="0" presStyleCnt="4"/>
      <dgm:spPr/>
    </dgm:pt>
    <dgm:pt modelId="{E2FBACC7-B011-41AF-8243-A6854F6BE08C}" type="pres">
      <dgm:prSet presAssocID="{1BBB9895-A3E0-47D4-AB94-7FA981834C49}" presName="parTrans" presStyleCnt="0"/>
      <dgm:spPr/>
    </dgm:pt>
    <dgm:pt modelId="{603EE242-2558-4D21-9323-B3155E059387}" type="pres">
      <dgm:prSet presAssocID="{1B3F5923-EAFC-4735-801B-F40BDBF762D3}" presName="node" presStyleLbl="alignAccFollowNode1" presStyleIdx="0" presStyleCnt="10">
        <dgm:presLayoutVars>
          <dgm:bulletEnabled val="1"/>
        </dgm:presLayoutVars>
      </dgm:prSet>
      <dgm:spPr/>
    </dgm:pt>
    <dgm:pt modelId="{61399536-EFFF-4A61-A5BD-A3C9EBB38FE8}" type="pres">
      <dgm:prSet presAssocID="{E77485A6-7C41-4C89-BD12-54308793DF6F}" presName="sibTrans" presStyleCnt="0"/>
      <dgm:spPr/>
    </dgm:pt>
    <dgm:pt modelId="{9AFA4DF1-BD67-45F8-8170-D853E8D32702}" type="pres">
      <dgm:prSet presAssocID="{E3B8FD1F-9F6B-47B1-9784-0C0024E8BB90}" presName="node" presStyleLbl="alignAccFollowNode1" presStyleIdx="1" presStyleCnt="10">
        <dgm:presLayoutVars>
          <dgm:bulletEnabled val="1"/>
        </dgm:presLayoutVars>
      </dgm:prSet>
      <dgm:spPr/>
    </dgm:pt>
    <dgm:pt modelId="{520BBFB8-5E67-450A-807C-CF2F99221DC9}" type="pres">
      <dgm:prSet presAssocID="{F3B4DC83-4817-48F5-B4A9-AC0DFF54B59B}" presName="sibTrans" presStyleCnt="0"/>
      <dgm:spPr/>
    </dgm:pt>
    <dgm:pt modelId="{E7146579-5904-4D12-A9E0-B736398D9FD6}" type="pres">
      <dgm:prSet presAssocID="{E856382F-D6D1-4D8A-981B-A5B9233297BD}" presName="node" presStyleLbl="alignAccFollowNode1" presStyleIdx="2" presStyleCnt="10">
        <dgm:presLayoutVars>
          <dgm:bulletEnabled val="1"/>
        </dgm:presLayoutVars>
      </dgm:prSet>
      <dgm:spPr/>
    </dgm:pt>
    <dgm:pt modelId="{3FD691C6-D31F-4E05-B838-DD689024FFF0}" type="pres">
      <dgm:prSet presAssocID="{AD04528E-AEE5-422F-8C02-97AACBED1DBE}" presName="sibTrans" presStyleCnt="0"/>
      <dgm:spPr/>
    </dgm:pt>
    <dgm:pt modelId="{4BD56117-7641-4925-B33B-94C10BF85530}" type="pres">
      <dgm:prSet presAssocID="{C17E1585-09B9-42FB-9933-01CD9DF2FF7E}" presName="node" presStyleLbl="alignAccFollowNode1" presStyleIdx="3" presStyleCnt="10">
        <dgm:presLayoutVars>
          <dgm:bulletEnabled val="1"/>
        </dgm:presLayoutVars>
      </dgm:prSet>
      <dgm:spPr/>
    </dgm:pt>
    <dgm:pt modelId="{3A66C431-6345-421E-B638-F838A08AA82E}" type="pres">
      <dgm:prSet presAssocID="{4798EC73-A9AE-4E88-9A21-A72F799BCE45}" presName="vSp" presStyleCnt="0"/>
      <dgm:spPr/>
    </dgm:pt>
    <dgm:pt modelId="{838B478B-294F-41D6-8FF7-413151F4C428}" type="pres">
      <dgm:prSet presAssocID="{F1AABF27-8E36-40EE-A823-F038D4EBCF78}" presName="horFlow" presStyleCnt="0"/>
      <dgm:spPr/>
    </dgm:pt>
    <dgm:pt modelId="{75918023-7153-4309-A860-FC7AFE2B15A3}" type="pres">
      <dgm:prSet presAssocID="{F1AABF27-8E36-40EE-A823-F038D4EBCF78}" presName="bigChev" presStyleLbl="node1" presStyleIdx="1" presStyleCnt="4"/>
      <dgm:spPr/>
    </dgm:pt>
    <dgm:pt modelId="{2897FD48-5DBE-417E-AC27-489DA86DF428}" type="pres">
      <dgm:prSet presAssocID="{3729190B-1EA7-4BDE-B5D9-17A5329710F1}" presName="parTrans" presStyleCnt="0"/>
      <dgm:spPr/>
    </dgm:pt>
    <dgm:pt modelId="{6D974FA4-AA15-4604-982A-A864E8AF39AD}" type="pres">
      <dgm:prSet presAssocID="{47519C86-75D5-4128-9276-7CF418DA0F23}" presName="node" presStyleLbl="alignAccFollowNode1" presStyleIdx="4" presStyleCnt="10" custScaleX="132691">
        <dgm:presLayoutVars>
          <dgm:bulletEnabled val="1"/>
        </dgm:presLayoutVars>
      </dgm:prSet>
      <dgm:spPr/>
    </dgm:pt>
    <dgm:pt modelId="{5F5C36D1-73F5-44C7-8F2C-D3405851BE47}" type="pres">
      <dgm:prSet presAssocID="{8D4AA54E-54FD-479A-859B-F0BA85E265AB}" presName="sibTrans" presStyleCnt="0"/>
      <dgm:spPr/>
    </dgm:pt>
    <dgm:pt modelId="{BD6C124D-3F04-41C3-8038-1BD19B4495C4}" type="pres">
      <dgm:prSet presAssocID="{7F82A9C6-3D79-4F11-8B56-184DB70B7DFE}" presName="node" presStyleLbl="alignAccFollowNode1" presStyleIdx="5" presStyleCnt="10" custScaleX="138715">
        <dgm:presLayoutVars>
          <dgm:bulletEnabled val="1"/>
        </dgm:presLayoutVars>
      </dgm:prSet>
      <dgm:spPr/>
    </dgm:pt>
    <dgm:pt modelId="{177C3F9C-594F-4475-8D22-DAECAA28B268}" type="pres">
      <dgm:prSet presAssocID="{F1AABF27-8E36-40EE-A823-F038D4EBCF78}" presName="vSp" presStyleCnt="0"/>
      <dgm:spPr/>
    </dgm:pt>
    <dgm:pt modelId="{0C9B0203-1295-4EE3-84F9-7B3663062B43}" type="pres">
      <dgm:prSet presAssocID="{1488DD92-504A-4AE2-82CA-44B7D9DF388A}" presName="horFlow" presStyleCnt="0"/>
      <dgm:spPr/>
    </dgm:pt>
    <dgm:pt modelId="{C4AF4423-7207-4710-B53F-2744F6586CB3}" type="pres">
      <dgm:prSet presAssocID="{1488DD92-504A-4AE2-82CA-44B7D9DF388A}" presName="bigChev" presStyleLbl="node1" presStyleIdx="2" presStyleCnt="4"/>
      <dgm:spPr/>
    </dgm:pt>
    <dgm:pt modelId="{EE3C52E9-3688-40C1-885B-E63AD12B16EE}" type="pres">
      <dgm:prSet presAssocID="{65F45701-802F-4823-A200-C12976891356}" presName="parTrans" presStyleCnt="0"/>
      <dgm:spPr/>
    </dgm:pt>
    <dgm:pt modelId="{513CE089-6817-4DF9-B40E-9DA7E0BAFA9D}" type="pres">
      <dgm:prSet presAssocID="{AEE8A799-7274-4AC8-889D-998CEDB5B970}" presName="node" presStyleLbl="alignAccFollowNode1" presStyleIdx="6" presStyleCnt="10" custScaleX="210729" custScaleY="279304">
        <dgm:presLayoutVars>
          <dgm:bulletEnabled val="1"/>
        </dgm:presLayoutVars>
      </dgm:prSet>
      <dgm:spPr/>
    </dgm:pt>
    <dgm:pt modelId="{F57A59B0-AD1B-431E-B919-2DAE3A273040}" type="pres">
      <dgm:prSet presAssocID="{1E1F7E10-6EB5-4671-8FBF-A0CEBD081889}" presName="sibTrans" presStyleCnt="0"/>
      <dgm:spPr/>
    </dgm:pt>
    <dgm:pt modelId="{30FB4F5E-F50E-403E-A799-E7F48B5311E0}" type="pres">
      <dgm:prSet presAssocID="{A367971D-F760-456A-A291-E49A720FBFF0}" presName="node" presStyleLbl="alignAccFollowNode1" presStyleIdx="7" presStyleCnt="10" custScaleX="197538" custScaleY="228793">
        <dgm:presLayoutVars>
          <dgm:bulletEnabled val="1"/>
        </dgm:presLayoutVars>
      </dgm:prSet>
      <dgm:spPr/>
    </dgm:pt>
    <dgm:pt modelId="{1BDDDAB6-6A20-4FAB-8F02-FC668B59748B}" type="pres">
      <dgm:prSet presAssocID="{8066B9D0-0F29-4123-AAC3-B7A6802130FA}" presName="sibTrans" presStyleCnt="0"/>
      <dgm:spPr/>
    </dgm:pt>
    <dgm:pt modelId="{87A152D6-DAAB-4AB8-950D-ECB8B6F9DE3C}" type="pres">
      <dgm:prSet presAssocID="{AC7E2D93-3679-4D22-8CD9-61B72F84F8E7}" presName="node" presStyleLbl="alignAccFollowNode1" presStyleIdx="8" presStyleCnt="10" custScaleX="167457" custScaleY="224933">
        <dgm:presLayoutVars>
          <dgm:bulletEnabled val="1"/>
        </dgm:presLayoutVars>
      </dgm:prSet>
      <dgm:spPr/>
    </dgm:pt>
    <dgm:pt modelId="{6634B47C-0B9E-48CB-8775-68AE39E31987}" type="pres">
      <dgm:prSet presAssocID="{1488DD92-504A-4AE2-82CA-44B7D9DF388A}" presName="vSp" presStyleCnt="0"/>
      <dgm:spPr/>
    </dgm:pt>
    <dgm:pt modelId="{8283F22A-69FD-4322-B755-4D1E81BF3222}" type="pres">
      <dgm:prSet presAssocID="{71F59E23-CB8E-4FCE-996A-41CC78C02C8D}" presName="horFlow" presStyleCnt="0"/>
      <dgm:spPr/>
    </dgm:pt>
    <dgm:pt modelId="{9C1A73EE-A8CD-4EE6-8336-E54F626C1643}" type="pres">
      <dgm:prSet presAssocID="{71F59E23-CB8E-4FCE-996A-41CC78C02C8D}" presName="bigChev" presStyleLbl="node1" presStyleIdx="3" presStyleCnt="4" custScaleX="101839" custScaleY="146033"/>
      <dgm:spPr/>
    </dgm:pt>
    <dgm:pt modelId="{B67560B1-A236-4C8D-AB6C-8B2B22D11036}" type="pres">
      <dgm:prSet presAssocID="{663439DB-4267-4CAF-AE4A-027C08080953}" presName="parTrans" presStyleCnt="0"/>
      <dgm:spPr/>
    </dgm:pt>
    <dgm:pt modelId="{D67F8D3D-5C79-467A-83F4-3ECEEF2BCD69}" type="pres">
      <dgm:prSet presAssocID="{17EF83C8-ECDD-4678-9875-971EEFA6CD26}" presName="node" presStyleLbl="alignAccFollowNode1" presStyleIdx="9" presStyleCnt="10" custScaleX="253829" custScaleY="160239">
        <dgm:presLayoutVars>
          <dgm:bulletEnabled val="1"/>
        </dgm:presLayoutVars>
      </dgm:prSet>
      <dgm:spPr/>
    </dgm:pt>
  </dgm:ptLst>
  <dgm:cxnLst>
    <dgm:cxn modelId="{4F0FED02-C0F4-4BB0-9C57-03938B158FD0}" srcId="{4798EC73-A9AE-4E88-9A21-A72F799BCE45}" destId="{E856382F-D6D1-4D8A-981B-A5B9233297BD}" srcOrd="2" destOrd="0" parTransId="{E4AEB6D8-61BD-4E3B-A479-4D37A6744DAE}" sibTransId="{AD04528E-AEE5-422F-8C02-97AACBED1DBE}"/>
    <dgm:cxn modelId="{5EEAA406-A5CF-4941-90FC-715A4864D747}" srcId="{63A9F2C4-0A1B-4AD4-9452-55B5E3F27D4C}" destId="{1488DD92-504A-4AE2-82CA-44B7D9DF388A}" srcOrd="2" destOrd="0" parTransId="{E6F1249B-937C-458D-9DC8-04033B025572}" sibTransId="{54235CCA-8911-4C2C-8602-CA3F54425612}"/>
    <dgm:cxn modelId="{0A1AFC15-E749-4708-A971-F62041DCDA49}" srcId="{63A9F2C4-0A1B-4AD4-9452-55B5E3F27D4C}" destId="{71F59E23-CB8E-4FCE-996A-41CC78C02C8D}" srcOrd="3" destOrd="0" parTransId="{31E26B74-1007-4770-905F-67BDA01CD357}" sibTransId="{4DA2EED1-81B1-440E-869A-AAB6A05EAF0C}"/>
    <dgm:cxn modelId="{33E0C919-1571-47CC-92D9-DDF2ED2D6D04}" type="presOf" srcId="{C17E1585-09B9-42FB-9933-01CD9DF2FF7E}" destId="{4BD56117-7641-4925-B33B-94C10BF85530}" srcOrd="0" destOrd="0" presId="urn:microsoft.com/office/officeart/2005/8/layout/lProcess3#1"/>
    <dgm:cxn modelId="{1CAED824-506E-48BE-BAE0-B33ECD23760C}" srcId="{F1AABF27-8E36-40EE-A823-F038D4EBCF78}" destId="{47519C86-75D5-4128-9276-7CF418DA0F23}" srcOrd="0" destOrd="0" parTransId="{3729190B-1EA7-4BDE-B5D9-17A5329710F1}" sibTransId="{8D4AA54E-54FD-479A-859B-F0BA85E265AB}"/>
    <dgm:cxn modelId="{68223325-2150-44B0-B524-A67FD4EE556F}" type="presOf" srcId="{A367971D-F760-456A-A291-E49A720FBFF0}" destId="{30FB4F5E-F50E-403E-A799-E7F48B5311E0}" srcOrd="0" destOrd="0" presId="urn:microsoft.com/office/officeart/2005/8/layout/lProcess3#1"/>
    <dgm:cxn modelId="{7D452629-D8AF-47E7-94DF-D234D1DA67DE}" srcId="{63A9F2C4-0A1B-4AD4-9452-55B5E3F27D4C}" destId="{F1AABF27-8E36-40EE-A823-F038D4EBCF78}" srcOrd="1" destOrd="0" parTransId="{3778AAF3-32A4-4396-AFE7-207926091A36}" sibTransId="{FA0F2E85-CB89-4486-8C41-3F21B3ABC33C}"/>
    <dgm:cxn modelId="{CF0A4834-8790-49DA-A782-83742C7F1951}" type="presOf" srcId="{AEE8A799-7274-4AC8-889D-998CEDB5B970}" destId="{513CE089-6817-4DF9-B40E-9DA7E0BAFA9D}" srcOrd="0" destOrd="0" presId="urn:microsoft.com/office/officeart/2005/8/layout/lProcess3#1"/>
    <dgm:cxn modelId="{B2042C35-6D84-47D9-8980-43D81D266337}" srcId="{71F59E23-CB8E-4FCE-996A-41CC78C02C8D}" destId="{17EF83C8-ECDD-4678-9875-971EEFA6CD26}" srcOrd="0" destOrd="0" parTransId="{663439DB-4267-4CAF-AE4A-027C08080953}" sibTransId="{93FDB6CA-2FD9-43A8-8714-30AEAA11360B}"/>
    <dgm:cxn modelId="{DB0DA638-5B52-4D35-822A-46B8EFA9D4FC}" type="presOf" srcId="{17EF83C8-ECDD-4678-9875-971EEFA6CD26}" destId="{D67F8D3D-5C79-467A-83F4-3ECEEF2BCD69}" srcOrd="0" destOrd="0" presId="urn:microsoft.com/office/officeart/2005/8/layout/lProcess3#1"/>
    <dgm:cxn modelId="{8A65E538-4F02-49D6-ACB7-91DA0105F7FD}" srcId="{1488DD92-504A-4AE2-82CA-44B7D9DF388A}" destId="{AC7E2D93-3679-4D22-8CD9-61B72F84F8E7}" srcOrd="2" destOrd="0" parTransId="{5669814F-5B22-4F5B-9DB0-50BA537F197F}" sibTransId="{96448232-AB79-48BE-8518-384CAF55B7D4}"/>
    <dgm:cxn modelId="{2898C068-24B2-4861-A672-27FA8297B43C}" srcId="{1488DD92-504A-4AE2-82CA-44B7D9DF388A}" destId="{A367971D-F760-456A-A291-E49A720FBFF0}" srcOrd="1" destOrd="0" parTransId="{6A773004-93C4-4A32-B54E-C89D46A3F2A2}" sibTransId="{8066B9D0-0F29-4123-AAC3-B7A6802130FA}"/>
    <dgm:cxn modelId="{27E0044B-2767-4347-A1CC-A46A0C39C73F}" type="presOf" srcId="{E856382F-D6D1-4D8A-981B-A5B9233297BD}" destId="{E7146579-5904-4D12-A9E0-B736398D9FD6}" srcOrd="0" destOrd="0" presId="urn:microsoft.com/office/officeart/2005/8/layout/lProcess3#1"/>
    <dgm:cxn modelId="{E32AE46C-D3E4-43E9-BE06-66DDDE3936CB}" type="presOf" srcId="{71F59E23-CB8E-4FCE-996A-41CC78C02C8D}" destId="{9C1A73EE-A8CD-4EE6-8336-E54F626C1643}" srcOrd="0" destOrd="0" presId="urn:microsoft.com/office/officeart/2005/8/layout/lProcess3#1"/>
    <dgm:cxn modelId="{28003070-6193-44CD-8179-1CDBFD1C8451}" type="presOf" srcId="{7F82A9C6-3D79-4F11-8B56-184DB70B7DFE}" destId="{BD6C124D-3F04-41C3-8038-1BD19B4495C4}" srcOrd="0" destOrd="0" presId="urn:microsoft.com/office/officeart/2005/8/layout/lProcess3#1"/>
    <dgm:cxn modelId="{B12FA850-26AA-46F9-89F2-43A2CEE77872}" type="presOf" srcId="{1B3F5923-EAFC-4735-801B-F40BDBF762D3}" destId="{603EE242-2558-4D21-9323-B3155E059387}" srcOrd="0" destOrd="0" presId="urn:microsoft.com/office/officeart/2005/8/layout/lProcess3#1"/>
    <dgm:cxn modelId="{450B2056-DCE4-4D7D-8446-6CAA7C50B565}" srcId="{4798EC73-A9AE-4E88-9A21-A72F799BCE45}" destId="{C17E1585-09B9-42FB-9933-01CD9DF2FF7E}" srcOrd="3" destOrd="0" parTransId="{25A6487E-29B9-4FCF-B05F-5F8F677C0D89}" sibTransId="{488843EA-CD68-416C-B5D3-B414253CEAAD}"/>
    <dgm:cxn modelId="{31A42159-A0EB-4289-A6C5-C072C26151F3}" srcId="{4798EC73-A9AE-4E88-9A21-A72F799BCE45}" destId="{E3B8FD1F-9F6B-47B1-9784-0C0024E8BB90}" srcOrd="1" destOrd="0" parTransId="{A4FC4425-E5DC-4020-9D2F-FB0F38B412CA}" sibTransId="{F3B4DC83-4817-48F5-B4A9-AC0DFF54B59B}"/>
    <dgm:cxn modelId="{4147638E-2989-4A16-81FC-FB96B25B8641}" srcId="{63A9F2C4-0A1B-4AD4-9452-55B5E3F27D4C}" destId="{4798EC73-A9AE-4E88-9A21-A72F799BCE45}" srcOrd="0" destOrd="0" parTransId="{521E9DB0-6DF6-4744-8E60-01BB5AAF7E4D}" sibTransId="{EF193628-FB6B-489E-B0B6-D065DA5965EB}"/>
    <dgm:cxn modelId="{2AF59D94-36A5-4419-9218-D6BF75C9E06C}" srcId="{F1AABF27-8E36-40EE-A823-F038D4EBCF78}" destId="{7F82A9C6-3D79-4F11-8B56-184DB70B7DFE}" srcOrd="1" destOrd="0" parTransId="{310EEF6F-BA74-432C-8C01-460A54FF67F4}" sibTransId="{0D5D14C0-006D-42EF-8695-73E45FD173AB}"/>
    <dgm:cxn modelId="{0D0436AD-ECD5-4436-951C-EBC2E835540E}" type="presOf" srcId="{E3B8FD1F-9F6B-47B1-9784-0C0024E8BB90}" destId="{9AFA4DF1-BD67-45F8-8170-D853E8D32702}" srcOrd="0" destOrd="0" presId="urn:microsoft.com/office/officeart/2005/8/layout/lProcess3#1"/>
    <dgm:cxn modelId="{B7E5C1B0-2902-4D83-B030-762C875B41E5}" type="presOf" srcId="{63A9F2C4-0A1B-4AD4-9452-55B5E3F27D4C}" destId="{B81B05B1-E088-4D48-BCD4-528DC0C95FEC}" srcOrd="0" destOrd="0" presId="urn:microsoft.com/office/officeart/2005/8/layout/lProcess3#1"/>
    <dgm:cxn modelId="{43DDA5B6-7C42-4830-9417-C87D685E9BBB}" srcId="{4798EC73-A9AE-4E88-9A21-A72F799BCE45}" destId="{1B3F5923-EAFC-4735-801B-F40BDBF762D3}" srcOrd="0" destOrd="0" parTransId="{1BBB9895-A3E0-47D4-AB94-7FA981834C49}" sibTransId="{E77485A6-7C41-4C89-BD12-54308793DF6F}"/>
    <dgm:cxn modelId="{3E6923C2-4026-437A-979C-0CF6CC743439}" srcId="{1488DD92-504A-4AE2-82CA-44B7D9DF388A}" destId="{AEE8A799-7274-4AC8-889D-998CEDB5B970}" srcOrd="0" destOrd="0" parTransId="{65F45701-802F-4823-A200-C12976891356}" sibTransId="{1E1F7E10-6EB5-4671-8FBF-A0CEBD081889}"/>
    <dgm:cxn modelId="{29774CC7-3ACB-4CA1-B560-CA424BF0A97F}" type="presOf" srcId="{1488DD92-504A-4AE2-82CA-44B7D9DF388A}" destId="{C4AF4423-7207-4710-B53F-2744F6586CB3}" srcOrd="0" destOrd="0" presId="urn:microsoft.com/office/officeart/2005/8/layout/lProcess3#1"/>
    <dgm:cxn modelId="{D63C54CB-AC8C-4B52-980C-1F4FBCAD080D}" type="presOf" srcId="{AC7E2D93-3679-4D22-8CD9-61B72F84F8E7}" destId="{87A152D6-DAAB-4AB8-950D-ECB8B6F9DE3C}" srcOrd="0" destOrd="0" presId="urn:microsoft.com/office/officeart/2005/8/layout/lProcess3#1"/>
    <dgm:cxn modelId="{842306D7-52EA-4758-B028-D8642588F9D7}" type="presOf" srcId="{F1AABF27-8E36-40EE-A823-F038D4EBCF78}" destId="{75918023-7153-4309-A860-FC7AFE2B15A3}" srcOrd="0" destOrd="0" presId="urn:microsoft.com/office/officeart/2005/8/layout/lProcess3#1"/>
    <dgm:cxn modelId="{6B5A9AEB-593E-4CFB-AF02-5982FDF6C399}" type="presOf" srcId="{47519C86-75D5-4128-9276-7CF418DA0F23}" destId="{6D974FA4-AA15-4604-982A-A864E8AF39AD}" srcOrd="0" destOrd="0" presId="urn:microsoft.com/office/officeart/2005/8/layout/lProcess3#1"/>
    <dgm:cxn modelId="{962B69FE-BA40-4E04-ACD5-5662D978D7A7}" type="presOf" srcId="{4798EC73-A9AE-4E88-9A21-A72F799BCE45}" destId="{12EAF4E2-CB5F-4A4D-8781-27959C4270D7}" srcOrd="0" destOrd="0" presId="urn:microsoft.com/office/officeart/2005/8/layout/lProcess3#1"/>
    <dgm:cxn modelId="{3050537B-A992-4AC8-A3E5-D7868B5983F8}" type="presParOf" srcId="{B81B05B1-E088-4D48-BCD4-528DC0C95FEC}" destId="{A616845F-B78A-4EF5-83A4-6F6F1A25DA55}" srcOrd="0" destOrd="0" presId="urn:microsoft.com/office/officeart/2005/8/layout/lProcess3#1"/>
    <dgm:cxn modelId="{44BF2380-1747-492E-B951-6E0D1C7FD676}" type="presParOf" srcId="{A616845F-B78A-4EF5-83A4-6F6F1A25DA55}" destId="{12EAF4E2-CB5F-4A4D-8781-27959C4270D7}" srcOrd="0" destOrd="0" presId="urn:microsoft.com/office/officeart/2005/8/layout/lProcess3#1"/>
    <dgm:cxn modelId="{606052F4-22D5-4C0C-AA09-94FA8A07FFD6}" type="presParOf" srcId="{A616845F-B78A-4EF5-83A4-6F6F1A25DA55}" destId="{E2FBACC7-B011-41AF-8243-A6854F6BE08C}" srcOrd="1" destOrd="0" presId="urn:microsoft.com/office/officeart/2005/8/layout/lProcess3#1"/>
    <dgm:cxn modelId="{F5D70FE3-012F-4E73-828B-447BF162EC20}" type="presParOf" srcId="{A616845F-B78A-4EF5-83A4-6F6F1A25DA55}" destId="{603EE242-2558-4D21-9323-B3155E059387}" srcOrd="2" destOrd="0" presId="urn:microsoft.com/office/officeart/2005/8/layout/lProcess3#1"/>
    <dgm:cxn modelId="{7764CB10-E169-444C-89C8-FFAD5F986224}" type="presParOf" srcId="{A616845F-B78A-4EF5-83A4-6F6F1A25DA55}" destId="{61399536-EFFF-4A61-A5BD-A3C9EBB38FE8}" srcOrd="3" destOrd="0" presId="urn:microsoft.com/office/officeart/2005/8/layout/lProcess3#1"/>
    <dgm:cxn modelId="{CB5BD379-C9D8-4BB6-8FB2-0C672E1DFA3E}" type="presParOf" srcId="{A616845F-B78A-4EF5-83A4-6F6F1A25DA55}" destId="{9AFA4DF1-BD67-45F8-8170-D853E8D32702}" srcOrd="4" destOrd="0" presId="urn:microsoft.com/office/officeart/2005/8/layout/lProcess3#1"/>
    <dgm:cxn modelId="{3E11B0FB-DCC4-494C-9C49-AEB3BE6CEB25}" type="presParOf" srcId="{A616845F-B78A-4EF5-83A4-6F6F1A25DA55}" destId="{520BBFB8-5E67-450A-807C-CF2F99221DC9}" srcOrd="5" destOrd="0" presId="urn:microsoft.com/office/officeart/2005/8/layout/lProcess3#1"/>
    <dgm:cxn modelId="{0B7F6CA4-866C-4C7E-981E-CC9760CC7E0A}" type="presParOf" srcId="{A616845F-B78A-4EF5-83A4-6F6F1A25DA55}" destId="{E7146579-5904-4D12-A9E0-B736398D9FD6}" srcOrd="6" destOrd="0" presId="urn:microsoft.com/office/officeart/2005/8/layout/lProcess3#1"/>
    <dgm:cxn modelId="{54FB4B8C-EFE3-406F-9C28-CBA547E231B8}" type="presParOf" srcId="{A616845F-B78A-4EF5-83A4-6F6F1A25DA55}" destId="{3FD691C6-D31F-4E05-B838-DD689024FFF0}" srcOrd="7" destOrd="0" presId="urn:microsoft.com/office/officeart/2005/8/layout/lProcess3#1"/>
    <dgm:cxn modelId="{B3FB5100-977E-494C-AB41-9341879F4AB1}" type="presParOf" srcId="{A616845F-B78A-4EF5-83A4-6F6F1A25DA55}" destId="{4BD56117-7641-4925-B33B-94C10BF85530}" srcOrd="8" destOrd="0" presId="urn:microsoft.com/office/officeart/2005/8/layout/lProcess3#1"/>
    <dgm:cxn modelId="{F415686A-89D8-47F5-9896-3809BA13ED96}" type="presParOf" srcId="{B81B05B1-E088-4D48-BCD4-528DC0C95FEC}" destId="{3A66C431-6345-421E-B638-F838A08AA82E}" srcOrd="1" destOrd="0" presId="urn:microsoft.com/office/officeart/2005/8/layout/lProcess3#1"/>
    <dgm:cxn modelId="{BBA91A13-9B1F-4F5A-BCC2-967FB2E6CDDB}" type="presParOf" srcId="{B81B05B1-E088-4D48-BCD4-528DC0C95FEC}" destId="{838B478B-294F-41D6-8FF7-413151F4C428}" srcOrd="2" destOrd="0" presId="urn:microsoft.com/office/officeart/2005/8/layout/lProcess3#1"/>
    <dgm:cxn modelId="{F74701DD-013B-454C-9ED4-FDE351D87A04}" type="presParOf" srcId="{838B478B-294F-41D6-8FF7-413151F4C428}" destId="{75918023-7153-4309-A860-FC7AFE2B15A3}" srcOrd="0" destOrd="0" presId="urn:microsoft.com/office/officeart/2005/8/layout/lProcess3#1"/>
    <dgm:cxn modelId="{523324F2-BDC4-4D1B-98BA-48CC453D37CB}" type="presParOf" srcId="{838B478B-294F-41D6-8FF7-413151F4C428}" destId="{2897FD48-5DBE-417E-AC27-489DA86DF428}" srcOrd="1" destOrd="0" presId="urn:microsoft.com/office/officeart/2005/8/layout/lProcess3#1"/>
    <dgm:cxn modelId="{4606E72B-11F0-4F1E-BBE2-DA2E4A955B3E}" type="presParOf" srcId="{838B478B-294F-41D6-8FF7-413151F4C428}" destId="{6D974FA4-AA15-4604-982A-A864E8AF39AD}" srcOrd="2" destOrd="0" presId="urn:microsoft.com/office/officeart/2005/8/layout/lProcess3#1"/>
    <dgm:cxn modelId="{5D763B82-95C6-4EDF-94A1-4EA6C4142E90}" type="presParOf" srcId="{838B478B-294F-41D6-8FF7-413151F4C428}" destId="{5F5C36D1-73F5-44C7-8F2C-D3405851BE47}" srcOrd="3" destOrd="0" presId="urn:microsoft.com/office/officeart/2005/8/layout/lProcess3#1"/>
    <dgm:cxn modelId="{8E9C6786-2DF3-4F9E-9C6A-C4CC23063DFB}" type="presParOf" srcId="{838B478B-294F-41D6-8FF7-413151F4C428}" destId="{BD6C124D-3F04-41C3-8038-1BD19B4495C4}" srcOrd="4" destOrd="0" presId="urn:microsoft.com/office/officeart/2005/8/layout/lProcess3#1"/>
    <dgm:cxn modelId="{4C7D93BD-8CB2-48A6-93DE-39B76446501D}" type="presParOf" srcId="{B81B05B1-E088-4D48-BCD4-528DC0C95FEC}" destId="{177C3F9C-594F-4475-8D22-DAECAA28B268}" srcOrd="3" destOrd="0" presId="urn:microsoft.com/office/officeart/2005/8/layout/lProcess3#1"/>
    <dgm:cxn modelId="{644BAC08-2ED5-4E5A-BB7B-B0F936AA486E}" type="presParOf" srcId="{B81B05B1-E088-4D48-BCD4-528DC0C95FEC}" destId="{0C9B0203-1295-4EE3-84F9-7B3663062B43}" srcOrd="4" destOrd="0" presId="urn:microsoft.com/office/officeart/2005/8/layout/lProcess3#1"/>
    <dgm:cxn modelId="{7D8CB87A-124F-40A7-A0B5-771303FEDDC8}" type="presParOf" srcId="{0C9B0203-1295-4EE3-84F9-7B3663062B43}" destId="{C4AF4423-7207-4710-B53F-2744F6586CB3}" srcOrd="0" destOrd="0" presId="urn:microsoft.com/office/officeart/2005/8/layout/lProcess3#1"/>
    <dgm:cxn modelId="{C7BA5A5F-0BF2-4113-9BEC-CF017BB115FB}" type="presParOf" srcId="{0C9B0203-1295-4EE3-84F9-7B3663062B43}" destId="{EE3C52E9-3688-40C1-885B-E63AD12B16EE}" srcOrd="1" destOrd="0" presId="urn:microsoft.com/office/officeart/2005/8/layout/lProcess3#1"/>
    <dgm:cxn modelId="{2A5358CE-8A90-4E64-B145-F0F70C4ED192}" type="presParOf" srcId="{0C9B0203-1295-4EE3-84F9-7B3663062B43}" destId="{513CE089-6817-4DF9-B40E-9DA7E0BAFA9D}" srcOrd="2" destOrd="0" presId="urn:microsoft.com/office/officeart/2005/8/layout/lProcess3#1"/>
    <dgm:cxn modelId="{36BB5A7B-0D03-4381-9A34-CD3A1CDFDFDB}" type="presParOf" srcId="{0C9B0203-1295-4EE3-84F9-7B3663062B43}" destId="{F57A59B0-AD1B-431E-B919-2DAE3A273040}" srcOrd="3" destOrd="0" presId="urn:microsoft.com/office/officeart/2005/8/layout/lProcess3#1"/>
    <dgm:cxn modelId="{9BD4950A-B544-40A4-AFC6-EDB95040FED7}" type="presParOf" srcId="{0C9B0203-1295-4EE3-84F9-7B3663062B43}" destId="{30FB4F5E-F50E-403E-A799-E7F48B5311E0}" srcOrd="4" destOrd="0" presId="urn:microsoft.com/office/officeart/2005/8/layout/lProcess3#1"/>
    <dgm:cxn modelId="{90DA1A0E-23D9-4D0A-A8AC-B628FB8AEF32}" type="presParOf" srcId="{0C9B0203-1295-4EE3-84F9-7B3663062B43}" destId="{1BDDDAB6-6A20-4FAB-8F02-FC668B59748B}" srcOrd="5" destOrd="0" presId="urn:microsoft.com/office/officeart/2005/8/layout/lProcess3#1"/>
    <dgm:cxn modelId="{714819B1-F12E-4D86-861C-A9215CD455ED}" type="presParOf" srcId="{0C9B0203-1295-4EE3-84F9-7B3663062B43}" destId="{87A152D6-DAAB-4AB8-950D-ECB8B6F9DE3C}" srcOrd="6" destOrd="0" presId="urn:microsoft.com/office/officeart/2005/8/layout/lProcess3#1"/>
    <dgm:cxn modelId="{D8444BF6-4591-49F8-8593-AF12C2609B55}" type="presParOf" srcId="{B81B05B1-E088-4D48-BCD4-528DC0C95FEC}" destId="{6634B47C-0B9E-48CB-8775-68AE39E31987}" srcOrd="5" destOrd="0" presId="urn:microsoft.com/office/officeart/2005/8/layout/lProcess3#1"/>
    <dgm:cxn modelId="{8502E085-8293-4CEF-B38F-2A807D7D6388}" type="presParOf" srcId="{B81B05B1-E088-4D48-BCD4-528DC0C95FEC}" destId="{8283F22A-69FD-4322-B755-4D1E81BF3222}" srcOrd="6" destOrd="0" presId="urn:microsoft.com/office/officeart/2005/8/layout/lProcess3#1"/>
    <dgm:cxn modelId="{3999CA4D-5278-4732-AB6C-74453F81F7FC}" type="presParOf" srcId="{8283F22A-69FD-4322-B755-4D1E81BF3222}" destId="{9C1A73EE-A8CD-4EE6-8336-E54F626C1643}" srcOrd="0" destOrd="0" presId="urn:microsoft.com/office/officeart/2005/8/layout/lProcess3#1"/>
    <dgm:cxn modelId="{56960B77-3456-42D0-8445-40FC355889C7}" type="presParOf" srcId="{8283F22A-69FD-4322-B755-4D1E81BF3222}" destId="{B67560B1-A236-4C8D-AB6C-8B2B22D11036}" srcOrd="1" destOrd="0" presId="urn:microsoft.com/office/officeart/2005/8/layout/lProcess3#1"/>
    <dgm:cxn modelId="{DEA50E36-87C9-40AB-9467-B3F6887A1DB2}" type="presParOf" srcId="{8283F22A-69FD-4322-B755-4D1E81BF3222}" destId="{D67F8D3D-5C79-467A-83F4-3ECEEF2BCD69}" srcOrd="2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36993-70E0-4D56-9800-3B48AA67F614}" type="doc">
      <dgm:prSet loTypeId="urn:microsoft.com/office/officeart/2005/8/layout/chevron1" loCatId="process" qsTypeId="urn:microsoft.com/office/officeart/2005/8/quickstyle/simple1#4" qsCatId="simple" csTypeId="urn:microsoft.com/office/officeart/2005/8/colors/colorful1#1" csCatId="colorful" phldr="1"/>
      <dgm:spPr/>
    </dgm:pt>
    <dgm:pt modelId="{3B2C2E9A-B30D-427D-B2DE-60E70F54A7D9}">
      <dgm:prSet phldrT="[文本]"/>
      <dgm:spPr/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实验室检查：</a:t>
          </a:r>
        </a:p>
      </dgm:t>
    </dgm:pt>
    <dgm:pt modelId="{6AF89010-BE12-4276-A8FF-30F7CD85630F}" type="parTrans" cxnId="{B08392EB-C91F-4DF3-9EB4-51A6354187F7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D2BE81-957B-4521-ADE4-A0610F6A8FE9}" type="sibTrans" cxnId="{B08392EB-C91F-4DF3-9EB4-51A6354187F7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388C2D-8620-4A2B-8A20-E92C95B7AE86}">
      <dgm:prSet phldrT="[文本]"/>
      <dgm:spPr/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颈部血管超声检查：</a:t>
          </a:r>
        </a:p>
      </dgm:t>
    </dgm:pt>
    <dgm:pt modelId="{547512FA-EB02-4B26-8B7C-6FEA6B339218}" type="parTrans" cxnId="{851714AC-4D6A-4E5E-98EA-FED95879DF9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0CDB1-AFB3-4584-93A3-0947E09BDF41}" type="sibTrans" cxnId="{851714AC-4D6A-4E5E-98EA-FED95879DF9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679F7D-BD5F-4BB2-8208-8706CCB00AFF}">
      <dgm:prSet phldrT="[文本]"/>
      <dgm:spPr/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心脏相关检查：</a:t>
          </a:r>
        </a:p>
      </dgm:t>
    </dgm:pt>
    <dgm:pt modelId="{EEB80CF6-696B-4242-BF05-26C6328A1265}" type="parTrans" cxnId="{DEB0A3AB-E4C4-4844-91C4-22097AADE11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E59432-62D7-4455-915A-2261A59269EC}" type="sibTrans" cxnId="{DEB0A3AB-E4C4-4844-91C4-22097AADE11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1DF816-8B46-4080-A7A9-3212DE15121F}">
      <dgm:prSet phldrT="[文本]"/>
      <dgm:spPr/>
      <dgm:t>
        <a:bodyPr/>
        <a:lstStyle/>
        <a:p>
          <a:r>
            <a:rPr lang="zh-CN" altLang="en-US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包括</a:t>
          </a:r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血糖、血脂四项、同型半胱氨酸（</a:t>
          </a:r>
          <a:r>
            <a:rPr lang="zh-CN" altLang="en-US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社区或中心卒中门诊检查均可）；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E93713-2BA2-4865-B271-862C8414A45D}" type="parTrans" cxnId="{CDF60E2B-6284-4B5F-AB45-E908776B24A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1E7019-EDFD-476B-BC6E-89EB29618C03}" type="sibTrans" cxnId="{CDF60E2B-6284-4B5F-AB45-E908776B24A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1E20CD-8687-4248-9C57-EBF4A1B5CE24}">
      <dgm:prSet phldrT="[文本]"/>
      <dgm:spPr/>
      <dgm:t>
        <a:bodyPr/>
        <a:lstStyle/>
        <a:p>
          <a:r>
            <a:rPr lang="zh-CN" altLang="en-US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采用两种方式，一是所在辖区</a:t>
          </a:r>
          <a:r>
            <a:rPr lang="zh-CN" altLang="en-US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社区卫生中心进行检查（社区医务人员或（和）相关中心人员指导参与下完成）；二是通过双向转诊预约方式，到所在相关卒中中心进行 检查；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6E1AA5-7BE6-4B20-B602-BC6AF94E6BCB}" type="parTrans" cxnId="{96307AFA-A69C-4F7F-B3F0-A36A6BCA2B3E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1D5415-CEF7-40D3-B84E-B4DC13261BDE}" type="sibTrans" cxnId="{96307AFA-A69C-4F7F-B3F0-A36A6BCA2B3E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149437-8BF8-4B90-A5AF-B1D9AF053C27}">
      <dgm:prSet phldrT="[文本]"/>
      <dgm:spPr/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心电图、</a:t>
          </a:r>
          <a:r>
            <a:rPr lang="en-US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DCG</a:t>
          </a:r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、心超（根据筛查表中结果，如有房颤或瓣膜心脏病）；</a:t>
          </a:r>
        </a:p>
      </dgm:t>
    </dgm:pt>
    <dgm:pt modelId="{68E8F49E-84B4-43A8-B551-35A4AF922261}" type="parTrans" cxnId="{6A1EB9D8-4D4E-47B7-BDFA-210568471260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AC97D6-9C03-467C-B996-92089B69F980}" type="sibTrans" cxnId="{6A1EB9D8-4D4E-47B7-BDFA-210568471260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9C7105-988F-401A-BB1F-53FCF427000A}">
      <dgm:prSet phldrT="[文本]"/>
      <dgm:spPr/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确定精筛目标人群 </a:t>
          </a:r>
        </a:p>
      </dgm:t>
    </dgm:pt>
    <dgm:pt modelId="{B08E46C1-EC66-45C7-8C93-91D84CB0131D}" type="parTrans" cxnId="{ABD7D499-6769-4254-86CB-F36344F9832D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CBB582-7214-4726-86F8-549F225A5F6C}" type="sibTrans" cxnId="{ABD7D499-6769-4254-86CB-F36344F9832D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FD0714-0DC3-4638-8ACA-82C724C9AAAC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精筛标准：</a:t>
          </a:r>
        </a:p>
      </dgm:t>
    </dgm:pt>
    <dgm:pt modelId="{F72C2CCE-DAE7-4DE3-8A55-C4A2B1F16DF2}" type="parTrans" cxnId="{9C3BDCED-5DC2-426B-B58E-43EF8E64798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EAB1CF-C694-4F51-A869-C4E61339D677}" type="sibTrans" cxnId="{9C3BDCED-5DC2-426B-B58E-43EF8E647986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0551A3-8B03-422D-BC5C-AF955A8141A6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r>
            <a:rPr lang="en-US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的狭窄；</a:t>
          </a:r>
        </a:p>
      </dgm:t>
    </dgm:pt>
    <dgm:pt modelId="{EFE70BC8-EA3D-4D52-8AE1-6F832027971B}" type="parTrans" cxnId="{ED85F490-6A65-482F-94C1-B2BAB0FBD4C3}">
      <dgm:prSet/>
      <dgm:spPr/>
      <dgm:t>
        <a:bodyPr/>
        <a:lstStyle/>
        <a:p>
          <a:endParaRPr lang="zh-CN" altLang="en-US"/>
        </a:p>
      </dgm:t>
    </dgm:pt>
    <dgm:pt modelId="{E937442D-5B31-4278-A049-25FBF9E1026E}" type="sibTrans" cxnId="{ED85F490-6A65-482F-94C1-B2BAB0FBD4C3}">
      <dgm:prSet/>
      <dgm:spPr/>
      <dgm:t>
        <a:bodyPr/>
        <a:lstStyle/>
        <a:p>
          <a:endParaRPr lang="zh-CN" altLang="en-US"/>
        </a:p>
      </dgm:t>
    </dgm:pt>
    <dgm:pt modelId="{98BAA151-29CD-4F50-81CD-A8C2B8F1D427}" type="pres">
      <dgm:prSet presAssocID="{92E36993-70E0-4D56-9800-3B48AA67F614}" presName="Name0" presStyleCnt="0">
        <dgm:presLayoutVars>
          <dgm:dir/>
          <dgm:animLvl val="lvl"/>
          <dgm:resizeHandles val="exact"/>
        </dgm:presLayoutVars>
      </dgm:prSet>
      <dgm:spPr/>
    </dgm:pt>
    <dgm:pt modelId="{FC05C2F5-3A12-43B3-865B-C1589872B367}" type="pres">
      <dgm:prSet presAssocID="{3B2C2E9A-B30D-427D-B2DE-60E70F54A7D9}" presName="composite" presStyleCnt="0"/>
      <dgm:spPr/>
    </dgm:pt>
    <dgm:pt modelId="{9480B239-45A6-42DF-9929-20B64D862718}" type="pres">
      <dgm:prSet presAssocID="{3B2C2E9A-B30D-427D-B2DE-60E70F54A7D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6B6BD2-16F0-4E00-8A23-D52D4D8FA018}" type="pres">
      <dgm:prSet presAssocID="{3B2C2E9A-B30D-427D-B2DE-60E70F54A7D9}" presName="desTx" presStyleLbl="revTx" presStyleIdx="0" presStyleCnt="4">
        <dgm:presLayoutVars>
          <dgm:bulletEnabled val="1"/>
        </dgm:presLayoutVars>
      </dgm:prSet>
      <dgm:spPr/>
    </dgm:pt>
    <dgm:pt modelId="{666FC4BD-A491-400C-9A54-DEF00AB3495B}" type="pres">
      <dgm:prSet presAssocID="{BED2BE81-957B-4521-ADE4-A0610F6A8FE9}" presName="space" presStyleCnt="0"/>
      <dgm:spPr/>
    </dgm:pt>
    <dgm:pt modelId="{3EB2CB13-7330-443A-AE8B-96A8C968ED4C}" type="pres">
      <dgm:prSet presAssocID="{45388C2D-8620-4A2B-8A20-E92C95B7AE86}" presName="composite" presStyleCnt="0"/>
      <dgm:spPr/>
    </dgm:pt>
    <dgm:pt modelId="{4D0EFA5B-D8FE-4FD5-90C2-A7362F249A88}" type="pres">
      <dgm:prSet presAssocID="{45388C2D-8620-4A2B-8A20-E92C95B7AE8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B454F6-192D-4BB4-802B-3281C6226BB2}" type="pres">
      <dgm:prSet presAssocID="{45388C2D-8620-4A2B-8A20-E92C95B7AE86}" presName="desTx" presStyleLbl="revTx" presStyleIdx="1" presStyleCnt="4">
        <dgm:presLayoutVars>
          <dgm:bulletEnabled val="1"/>
        </dgm:presLayoutVars>
      </dgm:prSet>
      <dgm:spPr/>
    </dgm:pt>
    <dgm:pt modelId="{7F20C7A2-50B9-47A0-B8E3-5B579ED99789}" type="pres">
      <dgm:prSet presAssocID="{A210CDB1-AFB3-4584-93A3-0947E09BDF41}" presName="space" presStyleCnt="0"/>
      <dgm:spPr/>
    </dgm:pt>
    <dgm:pt modelId="{15C90AC2-CDBC-401D-A6E4-5EAAFBAA5534}" type="pres">
      <dgm:prSet presAssocID="{99679F7D-BD5F-4BB2-8208-8706CCB00AFF}" presName="composite" presStyleCnt="0"/>
      <dgm:spPr/>
    </dgm:pt>
    <dgm:pt modelId="{FC474141-987A-4565-951B-72714A38C3A6}" type="pres">
      <dgm:prSet presAssocID="{99679F7D-BD5F-4BB2-8208-8706CCB00AF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184235-D9EE-4EB9-BFD5-E2324DF63D51}" type="pres">
      <dgm:prSet presAssocID="{99679F7D-BD5F-4BB2-8208-8706CCB00AFF}" presName="desTx" presStyleLbl="revTx" presStyleIdx="2" presStyleCnt="4">
        <dgm:presLayoutVars>
          <dgm:bulletEnabled val="1"/>
        </dgm:presLayoutVars>
      </dgm:prSet>
      <dgm:spPr/>
    </dgm:pt>
    <dgm:pt modelId="{CA34573E-FC8A-426B-BDFD-7A808F55FBC5}" type="pres">
      <dgm:prSet presAssocID="{9CE59432-62D7-4455-915A-2261A59269EC}" presName="space" presStyleCnt="0"/>
      <dgm:spPr/>
    </dgm:pt>
    <dgm:pt modelId="{BD59653E-CD3C-4683-BD55-5BEE74C0ABB6}" type="pres">
      <dgm:prSet presAssocID="{B39C7105-988F-401A-BB1F-53FCF427000A}" presName="composite" presStyleCnt="0"/>
      <dgm:spPr/>
    </dgm:pt>
    <dgm:pt modelId="{71E4A975-0536-48BD-838F-55BC95DA356B}" type="pres">
      <dgm:prSet presAssocID="{B39C7105-988F-401A-BB1F-53FCF427000A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218BA86-812E-41A7-9C5A-ADDF1B2D2184}" type="pres">
      <dgm:prSet presAssocID="{B39C7105-988F-401A-BB1F-53FCF427000A}" presName="desTx" presStyleLbl="revTx" presStyleIdx="3" presStyleCnt="4">
        <dgm:presLayoutVars>
          <dgm:bulletEnabled val="1"/>
        </dgm:presLayoutVars>
      </dgm:prSet>
      <dgm:spPr/>
    </dgm:pt>
  </dgm:ptLst>
  <dgm:cxnLst>
    <dgm:cxn modelId="{CDF60E2B-6284-4B5F-AB45-E908776B24A6}" srcId="{3B2C2E9A-B30D-427D-B2DE-60E70F54A7D9}" destId="{B21DF816-8B46-4080-A7A9-3212DE15121F}" srcOrd="0" destOrd="0" parTransId="{C7E93713-2BA2-4865-B271-862C8414A45D}" sibTransId="{EA1E7019-EDFD-476B-BC6E-89EB29618C03}"/>
    <dgm:cxn modelId="{A003432E-C317-4653-A118-94B81A088610}" type="presOf" srcId="{3C149437-8BF8-4B90-A5AF-B1D9AF053C27}" destId="{D0184235-D9EE-4EB9-BFD5-E2324DF63D51}" srcOrd="0" destOrd="0" presId="urn:microsoft.com/office/officeart/2005/8/layout/chevron1"/>
    <dgm:cxn modelId="{4C14FA35-EE4A-43C1-A0BE-FDCB114ACC06}" type="presOf" srcId="{B11E20CD-8687-4248-9C57-EBF4A1B5CE24}" destId="{91B454F6-192D-4BB4-802B-3281C6226BB2}" srcOrd="0" destOrd="0" presId="urn:microsoft.com/office/officeart/2005/8/layout/chevron1"/>
    <dgm:cxn modelId="{A8BBFE55-375A-424E-BFCD-21D1F3DFC153}" type="presOf" srcId="{00FD0714-0DC3-4638-8ACA-82C724C9AAAC}" destId="{6218BA86-812E-41A7-9C5A-ADDF1B2D2184}" srcOrd="0" destOrd="0" presId="urn:microsoft.com/office/officeart/2005/8/layout/chevron1"/>
    <dgm:cxn modelId="{C4A3BB83-F1C5-4817-B918-82583508DA80}" type="presOf" srcId="{99679F7D-BD5F-4BB2-8208-8706CCB00AFF}" destId="{FC474141-987A-4565-951B-72714A38C3A6}" srcOrd="0" destOrd="0" presId="urn:microsoft.com/office/officeart/2005/8/layout/chevron1"/>
    <dgm:cxn modelId="{DC67D986-4719-414F-96E3-3F019EA5E19A}" type="presOf" srcId="{B39C7105-988F-401A-BB1F-53FCF427000A}" destId="{71E4A975-0536-48BD-838F-55BC95DA356B}" srcOrd="0" destOrd="0" presId="urn:microsoft.com/office/officeart/2005/8/layout/chevron1"/>
    <dgm:cxn modelId="{FE897790-D7F5-480C-9E4B-0A0716186D74}" type="presOf" srcId="{92E36993-70E0-4D56-9800-3B48AA67F614}" destId="{98BAA151-29CD-4F50-81CD-A8C2B8F1D427}" srcOrd="0" destOrd="0" presId="urn:microsoft.com/office/officeart/2005/8/layout/chevron1"/>
    <dgm:cxn modelId="{ED85F490-6A65-482F-94C1-B2BAB0FBD4C3}" srcId="{B39C7105-988F-401A-BB1F-53FCF427000A}" destId="{790551A3-8B03-422D-BC5C-AF955A8141A6}" srcOrd="1" destOrd="0" parTransId="{EFE70BC8-EA3D-4D52-8AE1-6F832027971B}" sibTransId="{E937442D-5B31-4278-A049-25FBF9E1026E}"/>
    <dgm:cxn modelId="{ABD7D499-6769-4254-86CB-F36344F9832D}" srcId="{92E36993-70E0-4D56-9800-3B48AA67F614}" destId="{B39C7105-988F-401A-BB1F-53FCF427000A}" srcOrd="3" destOrd="0" parTransId="{B08E46C1-EC66-45C7-8C93-91D84CB0131D}" sibTransId="{49CBB582-7214-4726-86F8-549F225A5F6C}"/>
    <dgm:cxn modelId="{DEB0A3AB-E4C4-4844-91C4-22097AADE11B}" srcId="{92E36993-70E0-4D56-9800-3B48AA67F614}" destId="{99679F7D-BD5F-4BB2-8208-8706CCB00AFF}" srcOrd="2" destOrd="0" parTransId="{EEB80CF6-696B-4242-BF05-26C6328A1265}" sibTransId="{9CE59432-62D7-4455-915A-2261A59269EC}"/>
    <dgm:cxn modelId="{851714AC-4D6A-4E5E-98EA-FED95879DF96}" srcId="{92E36993-70E0-4D56-9800-3B48AA67F614}" destId="{45388C2D-8620-4A2B-8A20-E92C95B7AE86}" srcOrd="1" destOrd="0" parTransId="{547512FA-EB02-4B26-8B7C-6FEA6B339218}" sibTransId="{A210CDB1-AFB3-4584-93A3-0947E09BDF41}"/>
    <dgm:cxn modelId="{6A1EB9D8-4D4E-47B7-BDFA-210568471260}" srcId="{99679F7D-BD5F-4BB2-8208-8706CCB00AFF}" destId="{3C149437-8BF8-4B90-A5AF-B1D9AF053C27}" srcOrd="0" destOrd="0" parTransId="{68E8F49E-84B4-43A8-B551-35A4AF922261}" sibTransId="{82AC97D6-9C03-467C-B996-92089B69F980}"/>
    <dgm:cxn modelId="{DC3024DA-2277-421A-A57E-9451194A71FE}" type="presOf" srcId="{45388C2D-8620-4A2B-8A20-E92C95B7AE86}" destId="{4D0EFA5B-D8FE-4FD5-90C2-A7362F249A88}" srcOrd="0" destOrd="0" presId="urn:microsoft.com/office/officeart/2005/8/layout/chevron1"/>
    <dgm:cxn modelId="{2CFB59E2-1390-425F-BA12-F12FDA3E1CDA}" type="presOf" srcId="{B21DF816-8B46-4080-A7A9-3212DE15121F}" destId="{A86B6BD2-16F0-4E00-8A23-D52D4D8FA018}" srcOrd="0" destOrd="0" presId="urn:microsoft.com/office/officeart/2005/8/layout/chevron1"/>
    <dgm:cxn modelId="{095F30E8-D437-4213-9F60-39B55A4F4E59}" type="presOf" srcId="{3B2C2E9A-B30D-427D-B2DE-60E70F54A7D9}" destId="{9480B239-45A6-42DF-9929-20B64D862718}" srcOrd="0" destOrd="0" presId="urn:microsoft.com/office/officeart/2005/8/layout/chevron1"/>
    <dgm:cxn modelId="{B08392EB-C91F-4DF3-9EB4-51A6354187F7}" srcId="{92E36993-70E0-4D56-9800-3B48AA67F614}" destId="{3B2C2E9A-B30D-427D-B2DE-60E70F54A7D9}" srcOrd="0" destOrd="0" parTransId="{6AF89010-BE12-4276-A8FF-30F7CD85630F}" sibTransId="{BED2BE81-957B-4521-ADE4-A0610F6A8FE9}"/>
    <dgm:cxn modelId="{9C3BDCED-5DC2-426B-B58E-43EF8E647986}" srcId="{B39C7105-988F-401A-BB1F-53FCF427000A}" destId="{00FD0714-0DC3-4638-8ACA-82C724C9AAAC}" srcOrd="0" destOrd="0" parTransId="{F72C2CCE-DAE7-4DE3-8A55-C4A2B1F16DF2}" sibTransId="{B4EAB1CF-C694-4F51-A869-C4E61339D677}"/>
    <dgm:cxn modelId="{481874F5-059C-49EF-91B8-BABC0672FC50}" type="presOf" srcId="{790551A3-8B03-422D-BC5C-AF955A8141A6}" destId="{6218BA86-812E-41A7-9C5A-ADDF1B2D2184}" srcOrd="0" destOrd="1" presId="urn:microsoft.com/office/officeart/2005/8/layout/chevron1"/>
    <dgm:cxn modelId="{96307AFA-A69C-4F7F-B3F0-A36A6BCA2B3E}" srcId="{45388C2D-8620-4A2B-8A20-E92C95B7AE86}" destId="{B11E20CD-8687-4248-9C57-EBF4A1B5CE24}" srcOrd="0" destOrd="0" parTransId="{2E6E1AA5-7BE6-4B20-B602-BC6AF94E6BCB}" sibTransId="{EE1D5415-CEF7-40D3-B84E-B4DC13261BDE}"/>
    <dgm:cxn modelId="{E7559CB5-8FC5-40E4-9BD3-F352E02CFB54}" type="presParOf" srcId="{98BAA151-29CD-4F50-81CD-A8C2B8F1D427}" destId="{FC05C2F5-3A12-43B3-865B-C1589872B367}" srcOrd="0" destOrd="0" presId="urn:microsoft.com/office/officeart/2005/8/layout/chevron1"/>
    <dgm:cxn modelId="{C38CA402-2877-487F-A64F-95549EDC3927}" type="presParOf" srcId="{FC05C2F5-3A12-43B3-865B-C1589872B367}" destId="{9480B239-45A6-42DF-9929-20B64D862718}" srcOrd="0" destOrd="0" presId="urn:microsoft.com/office/officeart/2005/8/layout/chevron1"/>
    <dgm:cxn modelId="{37BC2235-717D-4387-9A67-86AF52ED32D8}" type="presParOf" srcId="{FC05C2F5-3A12-43B3-865B-C1589872B367}" destId="{A86B6BD2-16F0-4E00-8A23-D52D4D8FA018}" srcOrd="1" destOrd="0" presId="urn:microsoft.com/office/officeart/2005/8/layout/chevron1"/>
    <dgm:cxn modelId="{F4C84B12-50E1-4C27-A3DC-3FEBBD14D99C}" type="presParOf" srcId="{98BAA151-29CD-4F50-81CD-A8C2B8F1D427}" destId="{666FC4BD-A491-400C-9A54-DEF00AB3495B}" srcOrd="1" destOrd="0" presId="urn:microsoft.com/office/officeart/2005/8/layout/chevron1"/>
    <dgm:cxn modelId="{46D28C2C-CBB1-41C5-A508-D55B9CA4DF32}" type="presParOf" srcId="{98BAA151-29CD-4F50-81CD-A8C2B8F1D427}" destId="{3EB2CB13-7330-443A-AE8B-96A8C968ED4C}" srcOrd="2" destOrd="0" presId="urn:microsoft.com/office/officeart/2005/8/layout/chevron1"/>
    <dgm:cxn modelId="{D656037C-2BF1-44F4-8B93-B3EFAEC11DD7}" type="presParOf" srcId="{3EB2CB13-7330-443A-AE8B-96A8C968ED4C}" destId="{4D0EFA5B-D8FE-4FD5-90C2-A7362F249A88}" srcOrd="0" destOrd="0" presId="urn:microsoft.com/office/officeart/2005/8/layout/chevron1"/>
    <dgm:cxn modelId="{4774AEC5-1251-4741-951B-02C337927DAF}" type="presParOf" srcId="{3EB2CB13-7330-443A-AE8B-96A8C968ED4C}" destId="{91B454F6-192D-4BB4-802B-3281C6226BB2}" srcOrd="1" destOrd="0" presId="urn:microsoft.com/office/officeart/2005/8/layout/chevron1"/>
    <dgm:cxn modelId="{2687238B-7ECF-4851-A865-5F6AE5F0D701}" type="presParOf" srcId="{98BAA151-29CD-4F50-81CD-A8C2B8F1D427}" destId="{7F20C7A2-50B9-47A0-B8E3-5B579ED99789}" srcOrd="3" destOrd="0" presId="urn:microsoft.com/office/officeart/2005/8/layout/chevron1"/>
    <dgm:cxn modelId="{F972D64B-76FF-4FA3-A669-B03CF7107432}" type="presParOf" srcId="{98BAA151-29CD-4F50-81CD-A8C2B8F1D427}" destId="{15C90AC2-CDBC-401D-A6E4-5EAAFBAA5534}" srcOrd="4" destOrd="0" presId="urn:microsoft.com/office/officeart/2005/8/layout/chevron1"/>
    <dgm:cxn modelId="{0145F50B-79BA-4243-87A0-3962F6CAAD10}" type="presParOf" srcId="{15C90AC2-CDBC-401D-A6E4-5EAAFBAA5534}" destId="{FC474141-987A-4565-951B-72714A38C3A6}" srcOrd="0" destOrd="0" presId="urn:microsoft.com/office/officeart/2005/8/layout/chevron1"/>
    <dgm:cxn modelId="{F2DC62B7-4C13-412D-93F3-0852DE2A3F78}" type="presParOf" srcId="{15C90AC2-CDBC-401D-A6E4-5EAAFBAA5534}" destId="{D0184235-D9EE-4EB9-BFD5-E2324DF63D51}" srcOrd="1" destOrd="0" presId="urn:microsoft.com/office/officeart/2005/8/layout/chevron1"/>
    <dgm:cxn modelId="{759F6C90-5F22-444A-A617-7AEEBB4BA788}" type="presParOf" srcId="{98BAA151-29CD-4F50-81CD-A8C2B8F1D427}" destId="{CA34573E-FC8A-426B-BDFD-7A808F55FBC5}" srcOrd="5" destOrd="0" presId="urn:microsoft.com/office/officeart/2005/8/layout/chevron1"/>
    <dgm:cxn modelId="{3CE9A4AD-C405-4B8E-B68D-805D007793D4}" type="presParOf" srcId="{98BAA151-29CD-4F50-81CD-A8C2B8F1D427}" destId="{BD59653E-CD3C-4683-BD55-5BEE74C0ABB6}" srcOrd="6" destOrd="0" presId="urn:microsoft.com/office/officeart/2005/8/layout/chevron1"/>
    <dgm:cxn modelId="{C518011D-C429-42B2-877F-9C005F25B462}" type="presParOf" srcId="{BD59653E-CD3C-4683-BD55-5BEE74C0ABB6}" destId="{71E4A975-0536-48BD-838F-55BC95DA356B}" srcOrd="0" destOrd="0" presId="urn:microsoft.com/office/officeart/2005/8/layout/chevron1"/>
    <dgm:cxn modelId="{CEE3BADB-D352-4F6E-BC6C-3C08FF69A3AD}" type="presParOf" srcId="{BD59653E-CD3C-4683-BD55-5BEE74C0ABB6}" destId="{6218BA86-812E-41A7-9C5A-ADDF1B2D218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A518D0-A4DA-4633-B4D5-4DB59C5B2EAF}" type="doc">
      <dgm:prSet loTypeId="urn:microsoft.com/office/officeart/2005/8/layout/hierarchy2#1" loCatId="hierarchy" qsTypeId="urn:microsoft.com/office/officeart/2005/8/quickstyle/simple1#5" qsCatId="simple" csTypeId="urn:microsoft.com/office/officeart/2005/8/colors/colorful3#1" csCatId="colorful" phldr="1"/>
      <dgm:spPr/>
    </dgm:pt>
    <dgm:pt modelId="{32CCBAAB-670F-4648-A01F-3B03C549C08A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endParaRPr lang="en-US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的狭窄</a:t>
          </a:r>
        </a:p>
      </dgm:t>
    </dgm:pt>
    <dgm:pt modelId="{B096213A-4FE0-4756-BB87-F9C9FFB2535D}" type="parTrans" cxnId="{C77BEF87-FEA3-4C48-BF57-0F6683C10F5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02BA0-E0C0-48ED-BC81-876088C76A4C}" type="sibTrans" cxnId="{C77BEF87-FEA3-4C48-BF57-0F6683C10F5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A57AEC-8A54-4225-A4B6-0CD87421FE1A}">
      <dgm:prSet phldrT="[文本]" custT="1"/>
      <dgm:spPr/>
      <dgm:t>
        <a:bodyPr/>
        <a:lstStyle/>
        <a:p>
          <a:r>
            <a: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双向转诊至卒中中心进一步多模式影像学</a:t>
          </a:r>
          <a:r>
            <a: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检查明确血管狭窄情况</a:t>
          </a:r>
          <a:r>
            <a: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endParaRPr lang="en-US" altLang="zh-CN" sz="16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CTA</a:t>
          </a:r>
          <a:r>
            <a: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MRA</a:t>
          </a:r>
          <a:r>
            <a:rPr lang="zh-CN" altLang="en-US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DSA</a:t>
          </a:r>
          <a:endParaRPr lang="zh-CN" altLang="en-US" sz="1600" b="1" dirty="0">
            <a:solidFill>
              <a:srgbClr val="00B05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2B7158-C56C-409F-8648-F75577F1788E}" type="parTrans" cxnId="{F730DA6B-581F-422C-B8A9-EDF36D872DBF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9DBEB2-35F4-4D18-BD32-1215D1AC8EE7}" type="sibTrans" cxnId="{F730DA6B-581F-422C-B8A9-EDF36D872DBF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7E06C0-8BAD-4FCE-B0FD-7A56E853CC80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生活方式干预</a:t>
          </a:r>
        </a:p>
      </dgm:t>
    </dgm:pt>
    <dgm:pt modelId="{2F8B73C4-7E11-4247-9A0C-F2CEDEACC538}" type="parTrans" cxnId="{C155DB3D-9B77-42B0-ACF7-F261775D92F0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AB2F24-B769-4C69-9BB7-D8DBF9DF0D74}" type="sibTrans" cxnId="{C155DB3D-9B77-42B0-ACF7-F261775D92F0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C491CE-8358-419A-9168-E7F064BC3167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内科药物治疗</a:t>
          </a:r>
        </a:p>
      </dgm:t>
    </dgm:pt>
    <dgm:pt modelId="{75007C72-EA37-4C67-A3E1-8B0DAFAB3349}" type="parTrans" cxnId="{F7687B12-29F3-4CFE-9FBC-62318166C3D3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7EFC1B-B6B4-44C9-AF59-FAE20EF372B1}" type="sibTrans" cxnId="{F7687B12-29F3-4CFE-9FBC-62318166C3D3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A0738A-C436-4E6B-8AC4-B5ADDC668044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血管内治疗</a:t>
          </a:r>
        </a:p>
      </dgm:t>
    </dgm:pt>
    <dgm:pt modelId="{3FED1649-B77A-4762-BA60-952AF5CFB472}" type="parTrans" cxnId="{F04D82C6-2065-45F5-8870-A1FC718FDF18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681F1F-C3D7-43F8-8903-6E703F2BD7A3}" type="sibTrans" cxnId="{F04D82C6-2065-45F5-8870-A1FC718FDF18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6DB204-C5C1-44E3-BFF9-CD9AC1DD907A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外科手术治疗</a:t>
          </a:r>
        </a:p>
      </dgm:t>
    </dgm:pt>
    <dgm:pt modelId="{1BCA39EF-2C89-4E34-AB81-B16C73C218ED}" type="parTrans" cxnId="{865A2940-9742-4FD2-A26F-0CB71D7952D3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23D79D-9652-4E32-AE73-7A5DB45D659D}" type="sibTrans" cxnId="{865A2940-9742-4FD2-A26F-0CB71D7952D3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5B6CDF-B9DC-4830-902F-B2BF28C8F655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复合手术治疗</a:t>
          </a:r>
        </a:p>
      </dgm:t>
    </dgm:pt>
    <dgm:pt modelId="{95A8945A-8588-421C-A2EC-CFA7F4B55136}" type="parTrans" cxnId="{74A78940-D813-423B-AD81-714E09240C5F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4B7987-F4EE-480B-AEAC-5F2D5460E139}" type="sibTrans" cxnId="{74A78940-D813-423B-AD81-714E09240C5F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3CE59A-05CA-422A-9FCB-7FBAFDB384A0}">
      <dgm:prSet phldrT="[文本]" custT="1"/>
      <dgm:spPr/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</a:p>
      </dgm:t>
    </dgm:pt>
    <dgm:pt modelId="{8CC420BB-D12A-425A-8F10-F69F79B36828}" type="parTrans" cxnId="{E5ADD779-4580-4E37-948C-96A40D614D39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3B54ED-C242-4578-893E-601A79A0B127}" type="sibTrans" cxnId="{E5ADD779-4580-4E37-948C-96A40D614D39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077428-0756-419A-9A65-61D15430553E}" type="pres">
      <dgm:prSet presAssocID="{E2A518D0-A4DA-4633-B4D5-4DB59C5B2E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484F68-A23C-48F1-BD6D-DA99146FD942}" type="pres">
      <dgm:prSet presAssocID="{32CCBAAB-670F-4648-A01F-3B03C549C08A}" presName="root1" presStyleCnt="0"/>
      <dgm:spPr/>
    </dgm:pt>
    <dgm:pt modelId="{665C52B0-F7AD-4DC5-A2BC-C9F7F8699FAF}" type="pres">
      <dgm:prSet presAssocID="{32CCBAAB-670F-4648-A01F-3B03C549C08A}" presName="LevelOneTextNode" presStyleLbl="node0" presStyleIdx="0" presStyleCnt="1" custScaleX="135549" custScaleY="211675">
        <dgm:presLayoutVars>
          <dgm:chPref val="3"/>
        </dgm:presLayoutVars>
      </dgm:prSet>
      <dgm:spPr/>
    </dgm:pt>
    <dgm:pt modelId="{330007EE-390D-42F4-8890-8DC851338788}" type="pres">
      <dgm:prSet presAssocID="{32CCBAAB-670F-4648-A01F-3B03C549C08A}" presName="level2hierChild" presStyleCnt="0"/>
      <dgm:spPr/>
    </dgm:pt>
    <dgm:pt modelId="{C0086513-535B-4E9F-B5D1-1B2553CA9197}" type="pres">
      <dgm:prSet presAssocID="{272B7158-C56C-409F-8648-F75577F1788E}" presName="conn2-1" presStyleLbl="parChTrans1D2" presStyleIdx="0" presStyleCnt="1"/>
      <dgm:spPr/>
    </dgm:pt>
    <dgm:pt modelId="{C500ACFE-A3C6-4AE3-A968-AE632B69B4B7}" type="pres">
      <dgm:prSet presAssocID="{272B7158-C56C-409F-8648-F75577F1788E}" presName="connTx" presStyleLbl="parChTrans1D2" presStyleIdx="0" presStyleCnt="1"/>
      <dgm:spPr/>
    </dgm:pt>
    <dgm:pt modelId="{9D814EE5-EECE-42C2-8714-E75EFFBBA645}" type="pres">
      <dgm:prSet presAssocID="{1EA57AEC-8A54-4225-A4B6-0CD87421FE1A}" presName="root2" presStyleCnt="0"/>
      <dgm:spPr/>
    </dgm:pt>
    <dgm:pt modelId="{C7582A41-5DBB-4CA1-A18E-EEC0C3205EA5}" type="pres">
      <dgm:prSet presAssocID="{1EA57AEC-8A54-4225-A4B6-0CD87421FE1A}" presName="LevelTwoTextNode" presStyleLbl="node2" presStyleIdx="0" presStyleCnt="1" custScaleX="154731" custScaleY="276890">
        <dgm:presLayoutVars>
          <dgm:chPref val="3"/>
        </dgm:presLayoutVars>
      </dgm:prSet>
      <dgm:spPr/>
    </dgm:pt>
    <dgm:pt modelId="{3DF6F9B1-5439-4393-BA1F-2B0CEA2A4DEB}" type="pres">
      <dgm:prSet presAssocID="{1EA57AEC-8A54-4225-A4B6-0CD87421FE1A}" presName="level3hierChild" presStyleCnt="0"/>
      <dgm:spPr/>
    </dgm:pt>
    <dgm:pt modelId="{5550477B-6E94-4DAA-B02E-A4C6D2C402FA}" type="pres">
      <dgm:prSet presAssocID="{2F8B73C4-7E11-4247-9A0C-F2CEDEACC538}" presName="conn2-1" presStyleLbl="parChTrans1D3" presStyleIdx="0" presStyleCnt="6"/>
      <dgm:spPr/>
    </dgm:pt>
    <dgm:pt modelId="{09C27393-6DCD-4CF2-AB9B-E78785593CAB}" type="pres">
      <dgm:prSet presAssocID="{2F8B73C4-7E11-4247-9A0C-F2CEDEACC538}" presName="connTx" presStyleLbl="parChTrans1D3" presStyleIdx="0" presStyleCnt="6"/>
      <dgm:spPr/>
    </dgm:pt>
    <dgm:pt modelId="{870BE078-80B4-42CE-AC8A-26356E342185}" type="pres">
      <dgm:prSet presAssocID="{837E06C0-8BAD-4FCE-B0FD-7A56E853CC80}" presName="root2" presStyleCnt="0"/>
      <dgm:spPr/>
    </dgm:pt>
    <dgm:pt modelId="{74FF6084-E61F-42D2-874A-DCB24EB04E5B}" type="pres">
      <dgm:prSet presAssocID="{837E06C0-8BAD-4FCE-B0FD-7A56E853CC80}" presName="LevelTwoTextNode" presStyleLbl="node3" presStyleIdx="0" presStyleCnt="6">
        <dgm:presLayoutVars>
          <dgm:chPref val="3"/>
        </dgm:presLayoutVars>
      </dgm:prSet>
      <dgm:spPr/>
    </dgm:pt>
    <dgm:pt modelId="{41F16338-248A-418D-8C46-8E5B28766AA8}" type="pres">
      <dgm:prSet presAssocID="{837E06C0-8BAD-4FCE-B0FD-7A56E853CC80}" presName="level3hierChild" presStyleCnt="0"/>
      <dgm:spPr/>
    </dgm:pt>
    <dgm:pt modelId="{E0669807-EBAE-4D11-B584-FA5FB1B8647E}" type="pres">
      <dgm:prSet presAssocID="{75007C72-EA37-4C67-A3E1-8B0DAFAB3349}" presName="conn2-1" presStyleLbl="parChTrans1D3" presStyleIdx="1" presStyleCnt="6"/>
      <dgm:spPr/>
    </dgm:pt>
    <dgm:pt modelId="{19930AF0-7294-4E64-AA60-A1C59BDB928A}" type="pres">
      <dgm:prSet presAssocID="{75007C72-EA37-4C67-A3E1-8B0DAFAB3349}" presName="connTx" presStyleLbl="parChTrans1D3" presStyleIdx="1" presStyleCnt="6"/>
      <dgm:spPr/>
    </dgm:pt>
    <dgm:pt modelId="{B0BA613A-7B82-405A-A2A2-7B491A795710}" type="pres">
      <dgm:prSet presAssocID="{7EC491CE-8358-419A-9168-E7F064BC3167}" presName="root2" presStyleCnt="0"/>
      <dgm:spPr/>
    </dgm:pt>
    <dgm:pt modelId="{D9DF0025-A41C-4E1C-8C34-E2E7BA00E267}" type="pres">
      <dgm:prSet presAssocID="{7EC491CE-8358-419A-9168-E7F064BC3167}" presName="LevelTwoTextNode" presStyleLbl="node3" presStyleIdx="1" presStyleCnt="6">
        <dgm:presLayoutVars>
          <dgm:chPref val="3"/>
        </dgm:presLayoutVars>
      </dgm:prSet>
      <dgm:spPr/>
    </dgm:pt>
    <dgm:pt modelId="{E76403E1-792E-4825-8398-E6838B45FC31}" type="pres">
      <dgm:prSet presAssocID="{7EC491CE-8358-419A-9168-E7F064BC3167}" presName="level3hierChild" presStyleCnt="0"/>
      <dgm:spPr/>
    </dgm:pt>
    <dgm:pt modelId="{4CFA4781-454C-42C4-9DF6-B5538F0F8E34}" type="pres">
      <dgm:prSet presAssocID="{3FED1649-B77A-4762-BA60-952AF5CFB472}" presName="conn2-1" presStyleLbl="parChTrans1D3" presStyleIdx="2" presStyleCnt="6"/>
      <dgm:spPr/>
    </dgm:pt>
    <dgm:pt modelId="{11BC01D0-A7DB-4174-96B6-1D2B2D76A126}" type="pres">
      <dgm:prSet presAssocID="{3FED1649-B77A-4762-BA60-952AF5CFB472}" presName="connTx" presStyleLbl="parChTrans1D3" presStyleIdx="2" presStyleCnt="6"/>
      <dgm:spPr/>
    </dgm:pt>
    <dgm:pt modelId="{04FB7427-B640-4455-B099-5297BE209F7A}" type="pres">
      <dgm:prSet presAssocID="{A9A0738A-C436-4E6B-8AC4-B5ADDC668044}" presName="root2" presStyleCnt="0"/>
      <dgm:spPr/>
    </dgm:pt>
    <dgm:pt modelId="{0DC2B7AC-723B-4FE3-AF0B-BADE2427F4B3}" type="pres">
      <dgm:prSet presAssocID="{A9A0738A-C436-4E6B-8AC4-B5ADDC668044}" presName="LevelTwoTextNode" presStyleLbl="node3" presStyleIdx="2" presStyleCnt="6">
        <dgm:presLayoutVars>
          <dgm:chPref val="3"/>
        </dgm:presLayoutVars>
      </dgm:prSet>
      <dgm:spPr/>
    </dgm:pt>
    <dgm:pt modelId="{6E36AF37-B91D-4FEE-9122-D876F3AB8743}" type="pres">
      <dgm:prSet presAssocID="{A9A0738A-C436-4E6B-8AC4-B5ADDC668044}" presName="level3hierChild" presStyleCnt="0"/>
      <dgm:spPr/>
    </dgm:pt>
    <dgm:pt modelId="{D4CCEC35-3E1F-48C7-8CA6-230FD4B33E21}" type="pres">
      <dgm:prSet presAssocID="{1BCA39EF-2C89-4E34-AB81-B16C73C218ED}" presName="conn2-1" presStyleLbl="parChTrans1D3" presStyleIdx="3" presStyleCnt="6"/>
      <dgm:spPr/>
    </dgm:pt>
    <dgm:pt modelId="{C2E74E84-F04E-483D-8241-987CE6F77B8C}" type="pres">
      <dgm:prSet presAssocID="{1BCA39EF-2C89-4E34-AB81-B16C73C218ED}" presName="connTx" presStyleLbl="parChTrans1D3" presStyleIdx="3" presStyleCnt="6"/>
      <dgm:spPr/>
    </dgm:pt>
    <dgm:pt modelId="{4F76E66C-8D97-49A7-90E9-AD76207C80F3}" type="pres">
      <dgm:prSet presAssocID="{C26DB204-C5C1-44E3-BFF9-CD9AC1DD907A}" presName="root2" presStyleCnt="0"/>
      <dgm:spPr/>
    </dgm:pt>
    <dgm:pt modelId="{67CC8AA3-7004-4822-AC3B-7B8A8020B511}" type="pres">
      <dgm:prSet presAssocID="{C26DB204-C5C1-44E3-BFF9-CD9AC1DD907A}" presName="LevelTwoTextNode" presStyleLbl="node3" presStyleIdx="3" presStyleCnt="6">
        <dgm:presLayoutVars>
          <dgm:chPref val="3"/>
        </dgm:presLayoutVars>
      </dgm:prSet>
      <dgm:spPr/>
    </dgm:pt>
    <dgm:pt modelId="{147ABF62-B9DD-4F41-ABE5-1E090842278C}" type="pres">
      <dgm:prSet presAssocID="{C26DB204-C5C1-44E3-BFF9-CD9AC1DD907A}" presName="level3hierChild" presStyleCnt="0"/>
      <dgm:spPr/>
    </dgm:pt>
    <dgm:pt modelId="{1047E84C-71B7-4B48-8FFA-6D6C4774EE9C}" type="pres">
      <dgm:prSet presAssocID="{95A8945A-8588-421C-A2EC-CFA7F4B55136}" presName="conn2-1" presStyleLbl="parChTrans1D3" presStyleIdx="4" presStyleCnt="6"/>
      <dgm:spPr/>
    </dgm:pt>
    <dgm:pt modelId="{5F04F97C-76EF-442B-90D7-AEBA06D0EC57}" type="pres">
      <dgm:prSet presAssocID="{95A8945A-8588-421C-A2EC-CFA7F4B55136}" presName="connTx" presStyleLbl="parChTrans1D3" presStyleIdx="4" presStyleCnt="6"/>
      <dgm:spPr/>
    </dgm:pt>
    <dgm:pt modelId="{D0E763C8-5408-4195-A52F-24ACFA8BD6EF}" type="pres">
      <dgm:prSet presAssocID="{1E5B6CDF-B9DC-4830-902F-B2BF28C8F655}" presName="root2" presStyleCnt="0"/>
      <dgm:spPr/>
    </dgm:pt>
    <dgm:pt modelId="{4D417D2E-BE67-4DBE-9628-1AFD6731B467}" type="pres">
      <dgm:prSet presAssocID="{1E5B6CDF-B9DC-4830-902F-B2BF28C8F655}" presName="LevelTwoTextNode" presStyleLbl="node3" presStyleIdx="4" presStyleCnt="6">
        <dgm:presLayoutVars>
          <dgm:chPref val="3"/>
        </dgm:presLayoutVars>
      </dgm:prSet>
      <dgm:spPr/>
    </dgm:pt>
    <dgm:pt modelId="{6BD4D4D8-47F1-4F9F-A395-0F8B21330A3F}" type="pres">
      <dgm:prSet presAssocID="{1E5B6CDF-B9DC-4830-902F-B2BF28C8F655}" presName="level3hierChild" presStyleCnt="0"/>
      <dgm:spPr/>
    </dgm:pt>
    <dgm:pt modelId="{73DA422C-104F-4E8A-833F-942D5F1A2612}" type="pres">
      <dgm:prSet presAssocID="{8CC420BB-D12A-425A-8F10-F69F79B36828}" presName="conn2-1" presStyleLbl="parChTrans1D3" presStyleIdx="5" presStyleCnt="6"/>
      <dgm:spPr/>
    </dgm:pt>
    <dgm:pt modelId="{1B9686A1-9B43-49CC-9210-7B51C9FAF97E}" type="pres">
      <dgm:prSet presAssocID="{8CC420BB-D12A-425A-8F10-F69F79B36828}" presName="connTx" presStyleLbl="parChTrans1D3" presStyleIdx="5" presStyleCnt="6"/>
      <dgm:spPr/>
    </dgm:pt>
    <dgm:pt modelId="{05EC4ECF-684D-4BE9-9253-E2632EA8039C}" type="pres">
      <dgm:prSet presAssocID="{213CE59A-05CA-422A-9FCB-7FBAFDB384A0}" presName="root2" presStyleCnt="0"/>
      <dgm:spPr/>
    </dgm:pt>
    <dgm:pt modelId="{8FABFC91-4B5E-47DF-84A0-9ADD3507F699}" type="pres">
      <dgm:prSet presAssocID="{213CE59A-05CA-422A-9FCB-7FBAFDB384A0}" presName="LevelTwoTextNode" presStyleLbl="node3" presStyleIdx="5" presStyleCnt="6">
        <dgm:presLayoutVars>
          <dgm:chPref val="3"/>
        </dgm:presLayoutVars>
      </dgm:prSet>
      <dgm:spPr/>
    </dgm:pt>
    <dgm:pt modelId="{F59A80F2-2ADC-4F2E-910E-FBEF97BF40D4}" type="pres">
      <dgm:prSet presAssocID="{213CE59A-05CA-422A-9FCB-7FBAFDB384A0}" presName="level3hierChild" presStyleCnt="0"/>
      <dgm:spPr/>
    </dgm:pt>
  </dgm:ptLst>
  <dgm:cxnLst>
    <dgm:cxn modelId="{02C7D00B-10F8-4593-8AF7-64181453A897}" type="presOf" srcId="{2F8B73C4-7E11-4247-9A0C-F2CEDEACC538}" destId="{09C27393-6DCD-4CF2-AB9B-E78785593CAB}" srcOrd="1" destOrd="0" presId="urn:microsoft.com/office/officeart/2005/8/layout/hierarchy2#1"/>
    <dgm:cxn modelId="{F7687B12-29F3-4CFE-9FBC-62318166C3D3}" srcId="{1EA57AEC-8A54-4225-A4B6-0CD87421FE1A}" destId="{7EC491CE-8358-419A-9168-E7F064BC3167}" srcOrd="1" destOrd="0" parTransId="{75007C72-EA37-4C67-A3E1-8B0DAFAB3349}" sibTransId="{D87EFC1B-B6B4-44C9-AF59-FAE20EF372B1}"/>
    <dgm:cxn modelId="{A3F3DD1D-4DCD-4352-A33F-1DF36F0E25F2}" type="presOf" srcId="{C26DB204-C5C1-44E3-BFF9-CD9AC1DD907A}" destId="{67CC8AA3-7004-4822-AC3B-7B8A8020B511}" srcOrd="0" destOrd="0" presId="urn:microsoft.com/office/officeart/2005/8/layout/hierarchy2#1"/>
    <dgm:cxn modelId="{3A7CA823-77B7-4C78-916A-095C786A1136}" type="presOf" srcId="{272B7158-C56C-409F-8648-F75577F1788E}" destId="{C0086513-535B-4E9F-B5D1-1B2553CA9197}" srcOrd="0" destOrd="0" presId="urn:microsoft.com/office/officeart/2005/8/layout/hierarchy2#1"/>
    <dgm:cxn modelId="{A38C9032-9F75-4871-8150-F1104B663153}" type="presOf" srcId="{1E5B6CDF-B9DC-4830-902F-B2BF28C8F655}" destId="{4D417D2E-BE67-4DBE-9628-1AFD6731B467}" srcOrd="0" destOrd="0" presId="urn:microsoft.com/office/officeart/2005/8/layout/hierarchy2#1"/>
    <dgm:cxn modelId="{C155DB3D-9B77-42B0-ACF7-F261775D92F0}" srcId="{1EA57AEC-8A54-4225-A4B6-0CD87421FE1A}" destId="{837E06C0-8BAD-4FCE-B0FD-7A56E853CC80}" srcOrd="0" destOrd="0" parTransId="{2F8B73C4-7E11-4247-9A0C-F2CEDEACC538}" sibTransId="{C7AB2F24-B769-4C69-9BB7-D8DBF9DF0D74}"/>
    <dgm:cxn modelId="{80930140-548D-4DA3-9FFE-E6E154CC1E0D}" type="presOf" srcId="{3FED1649-B77A-4762-BA60-952AF5CFB472}" destId="{4CFA4781-454C-42C4-9DF6-B5538F0F8E34}" srcOrd="0" destOrd="0" presId="urn:microsoft.com/office/officeart/2005/8/layout/hierarchy2#1"/>
    <dgm:cxn modelId="{865A2940-9742-4FD2-A26F-0CB71D7952D3}" srcId="{1EA57AEC-8A54-4225-A4B6-0CD87421FE1A}" destId="{C26DB204-C5C1-44E3-BFF9-CD9AC1DD907A}" srcOrd="3" destOrd="0" parTransId="{1BCA39EF-2C89-4E34-AB81-B16C73C218ED}" sibTransId="{CF23D79D-9652-4E32-AE73-7A5DB45D659D}"/>
    <dgm:cxn modelId="{74A78940-D813-423B-AD81-714E09240C5F}" srcId="{1EA57AEC-8A54-4225-A4B6-0CD87421FE1A}" destId="{1E5B6CDF-B9DC-4830-902F-B2BF28C8F655}" srcOrd="4" destOrd="0" parTransId="{95A8945A-8588-421C-A2EC-CFA7F4B55136}" sibTransId="{194B7987-F4EE-480B-AEAC-5F2D5460E139}"/>
    <dgm:cxn modelId="{8B50BF66-3B52-4536-8F64-37727BF7B914}" type="presOf" srcId="{95A8945A-8588-421C-A2EC-CFA7F4B55136}" destId="{5F04F97C-76EF-442B-90D7-AEBA06D0EC57}" srcOrd="1" destOrd="0" presId="urn:microsoft.com/office/officeart/2005/8/layout/hierarchy2#1"/>
    <dgm:cxn modelId="{DBCB6169-8223-491E-BA8E-05F90F804F08}" type="presOf" srcId="{8CC420BB-D12A-425A-8F10-F69F79B36828}" destId="{1B9686A1-9B43-49CC-9210-7B51C9FAF97E}" srcOrd="1" destOrd="0" presId="urn:microsoft.com/office/officeart/2005/8/layout/hierarchy2#1"/>
    <dgm:cxn modelId="{73D76649-E986-4467-B96E-5142E1023C44}" type="presOf" srcId="{272B7158-C56C-409F-8648-F75577F1788E}" destId="{C500ACFE-A3C6-4AE3-A968-AE632B69B4B7}" srcOrd="1" destOrd="0" presId="urn:microsoft.com/office/officeart/2005/8/layout/hierarchy2#1"/>
    <dgm:cxn modelId="{79008E4A-B97D-4D6D-AF4E-BB6DE4383EE7}" type="presOf" srcId="{95A8945A-8588-421C-A2EC-CFA7F4B55136}" destId="{1047E84C-71B7-4B48-8FFA-6D6C4774EE9C}" srcOrd="0" destOrd="0" presId="urn:microsoft.com/office/officeart/2005/8/layout/hierarchy2#1"/>
    <dgm:cxn modelId="{3FFDB84A-1A96-428E-BBA2-7D33FA5BA674}" type="presOf" srcId="{837E06C0-8BAD-4FCE-B0FD-7A56E853CC80}" destId="{74FF6084-E61F-42D2-874A-DCB24EB04E5B}" srcOrd="0" destOrd="0" presId="urn:microsoft.com/office/officeart/2005/8/layout/hierarchy2#1"/>
    <dgm:cxn modelId="{F730DA6B-581F-422C-B8A9-EDF36D872DBF}" srcId="{32CCBAAB-670F-4648-A01F-3B03C549C08A}" destId="{1EA57AEC-8A54-4225-A4B6-0CD87421FE1A}" srcOrd="0" destOrd="0" parTransId="{272B7158-C56C-409F-8648-F75577F1788E}" sibTransId="{129DBEB2-35F4-4D18-BD32-1215D1AC8EE7}"/>
    <dgm:cxn modelId="{8D11926E-89A2-492E-94EE-F181529F2B9F}" type="presOf" srcId="{A9A0738A-C436-4E6B-8AC4-B5ADDC668044}" destId="{0DC2B7AC-723B-4FE3-AF0B-BADE2427F4B3}" srcOrd="0" destOrd="0" presId="urn:microsoft.com/office/officeart/2005/8/layout/hierarchy2#1"/>
    <dgm:cxn modelId="{E0203C75-E916-4465-82E5-5D1D52C35224}" type="presOf" srcId="{E2A518D0-A4DA-4633-B4D5-4DB59C5B2EAF}" destId="{83077428-0756-419A-9A65-61D15430553E}" srcOrd="0" destOrd="0" presId="urn:microsoft.com/office/officeart/2005/8/layout/hierarchy2#1"/>
    <dgm:cxn modelId="{65E8BF56-4B73-49F0-ADDD-525AAD2B94E4}" type="presOf" srcId="{1BCA39EF-2C89-4E34-AB81-B16C73C218ED}" destId="{C2E74E84-F04E-483D-8241-987CE6F77B8C}" srcOrd="1" destOrd="0" presId="urn:microsoft.com/office/officeart/2005/8/layout/hierarchy2#1"/>
    <dgm:cxn modelId="{E5ADD779-4580-4E37-948C-96A40D614D39}" srcId="{1EA57AEC-8A54-4225-A4B6-0CD87421FE1A}" destId="{213CE59A-05CA-422A-9FCB-7FBAFDB384A0}" srcOrd="5" destOrd="0" parTransId="{8CC420BB-D12A-425A-8F10-F69F79B36828}" sibTransId="{B93B54ED-C242-4578-893E-601A79A0B127}"/>
    <dgm:cxn modelId="{98BA835A-B7B3-4860-ABDB-29554037E1D4}" type="presOf" srcId="{2F8B73C4-7E11-4247-9A0C-F2CEDEACC538}" destId="{5550477B-6E94-4DAA-B02E-A4C6D2C402FA}" srcOrd="0" destOrd="0" presId="urn:microsoft.com/office/officeart/2005/8/layout/hierarchy2#1"/>
    <dgm:cxn modelId="{C77BEF87-FEA3-4C48-BF57-0F6683C10F5B}" srcId="{E2A518D0-A4DA-4633-B4D5-4DB59C5B2EAF}" destId="{32CCBAAB-670F-4648-A01F-3B03C549C08A}" srcOrd="0" destOrd="0" parTransId="{B096213A-4FE0-4756-BB87-F9C9FFB2535D}" sibTransId="{A2102BA0-E0C0-48ED-BC81-876088C76A4C}"/>
    <dgm:cxn modelId="{8B2C6290-5026-42DC-90DC-6B5F67F27FBA}" type="presOf" srcId="{75007C72-EA37-4C67-A3E1-8B0DAFAB3349}" destId="{E0669807-EBAE-4D11-B584-FA5FB1B8647E}" srcOrd="0" destOrd="0" presId="urn:microsoft.com/office/officeart/2005/8/layout/hierarchy2#1"/>
    <dgm:cxn modelId="{CE078798-2E39-42AB-9798-D00537D166ED}" type="presOf" srcId="{32CCBAAB-670F-4648-A01F-3B03C549C08A}" destId="{665C52B0-F7AD-4DC5-A2BC-C9F7F8699FAF}" srcOrd="0" destOrd="0" presId="urn:microsoft.com/office/officeart/2005/8/layout/hierarchy2#1"/>
    <dgm:cxn modelId="{40B26B9D-2140-47DE-AE03-0CB8DE9D6574}" type="presOf" srcId="{7EC491CE-8358-419A-9168-E7F064BC3167}" destId="{D9DF0025-A41C-4E1C-8C34-E2E7BA00E267}" srcOrd="0" destOrd="0" presId="urn:microsoft.com/office/officeart/2005/8/layout/hierarchy2#1"/>
    <dgm:cxn modelId="{4E297AA4-50AE-42FB-B820-46A3F8E7D228}" type="presOf" srcId="{1EA57AEC-8A54-4225-A4B6-0CD87421FE1A}" destId="{C7582A41-5DBB-4CA1-A18E-EEC0C3205EA5}" srcOrd="0" destOrd="0" presId="urn:microsoft.com/office/officeart/2005/8/layout/hierarchy2#1"/>
    <dgm:cxn modelId="{7C1F55BB-A093-4CFB-B4CB-3057E225371E}" type="presOf" srcId="{213CE59A-05CA-422A-9FCB-7FBAFDB384A0}" destId="{8FABFC91-4B5E-47DF-84A0-9ADD3507F699}" srcOrd="0" destOrd="0" presId="urn:microsoft.com/office/officeart/2005/8/layout/hierarchy2#1"/>
    <dgm:cxn modelId="{6F865AC3-746C-41BB-82DD-9A7DCAA3055C}" type="presOf" srcId="{1BCA39EF-2C89-4E34-AB81-B16C73C218ED}" destId="{D4CCEC35-3E1F-48C7-8CA6-230FD4B33E21}" srcOrd="0" destOrd="0" presId="urn:microsoft.com/office/officeart/2005/8/layout/hierarchy2#1"/>
    <dgm:cxn modelId="{F04D82C6-2065-45F5-8870-A1FC718FDF18}" srcId="{1EA57AEC-8A54-4225-A4B6-0CD87421FE1A}" destId="{A9A0738A-C436-4E6B-8AC4-B5ADDC668044}" srcOrd="2" destOrd="0" parTransId="{3FED1649-B77A-4762-BA60-952AF5CFB472}" sibTransId="{5E681F1F-C3D7-43F8-8903-6E703F2BD7A3}"/>
    <dgm:cxn modelId="{800970D4-CB69-4616-B7C2-C03A6E5CA825}" type="presOf" srcId="{8CC420BB-D12A-425A-8F10-F69F79B36828}" destId="{73DA422C-104F-4E8A-833F-942D5F1A2612}" srcOrd="0" destOrd="0" presId="urn:microsoft.com/office/officeart/2005/8/layout/hierarchy2#1"/>
    <dgm:cxn modelId="{63E34ED5-54A0-448B-848E-1E2ABE1EB71A}" type="presOf" srcId="{3FED1649-B77A-4762-BA60-952AF5CFB472}" destId="{11BC01D0-A7DB-4174-96B6-1D2B2D76A126}" srcOrd="1" destOrd="0" presId="urn:microsoft.com/office/officeart/2005/8/layout/hierarchy2#1"/>
    <dgm:cxn modelId="{4B791BFA-715D-40A9-923D-88E51D5F9C5A}" type="presOf" srcId="{75007C72-EA37-4C67-A3E1-8B0DAFAB3349}" destId="{19930AF0-7294-4E64-AA60-A1C59BDB928A}" srcOrd="1" destOrd="0" presId="urn:microsoft.com/office/officeart/2005/8/layout/hierarchy2#1"/>
    <dgm:cxn modelId="{E1B1EE3B-5077-4874-B94A-7B19269DC06E}" type="presParOf" srcId="{83077428-0756-419A-9A65-61D15430553E}" destId="{92484F68-A23C-48F1-BD6D-DA99146FD942}" srcOrd="0" destOrd="0" presId="urn:microsoft.com/office/officeart/2005/8/layout/hierarchy2#1"/>
    <dgm:cxn modelId="{EBCFBC30-1244-4B17-8E20-1F4D6BC0FC2A}" type="presParOf" srcId="{92484F68-A23C-48F1-BD6D-DA99146FD942}" destId="{665C52B0-F7AD-4DC5-A2BC-C9F7F8699FAF}" srcOrd="0" destOrd="0" presId="urn:microsoft.com/office/officeart/2005/8/layout/hierarchy2#1"/>
    <dgm:cxn modelId="{9160360A-1323-4495-BD78-38BBA669401B}" type="presParOf" srcId="{92484F68-A23C-48F1-BD6D-DA99146FD942}" destId="{330007EE-390D-42F4-8890-8DC851338788}" srcOrd="1" destOrd="0" presId="urn:microsoft.com/office/officeart/2005/8/layout/hierarchy2#1"/>
    <dgm:cxn modelId="{7268394C-BB69-49F3-A247-84E29C870BF6}" type="presParOf" srcId="{330007EE-390D-42F4-8890-8DC851338788}" destId="{C0086513-535B-4E9F-B5D1-1B2553CA9197}" srcOrd="0" destOrd="0" presId="urn:microsoft.com/office/officeart/2005/8/layout/hierarchy2#1"/>
    <dgm:cxn modelId="{AFCEDE09-7BCD-43B1-BE96-29AD62425DBC}" type="presParOf" srcId="{C0086513-535B-4E9F-B5D1-1B2553CA9197}" destId="{C500ACFE-A3C6-4AE3-A968-AE632B69B4B7}" srcOrd="0" destOrd="0" presId="urn:microsoft.com/office/officeart/2005/8/layout/hierarchy2#1"/>
    <dgm:cxn modelId="{C9C6AEC7-7429-47B1-8B0A-4443315A7256}" type="presParOf" srcId="{330007EE-390D-42F4-8890-8DC851338788}" destId="{9D814EE5-EECE-42C2-8714-E75EFFBBA645}" srcOrd="1" destOrd="0" presId="urn:microsoft.com/office/officeart/2005/8/layout/hierarchy2#1"/>
    <dgm:cxn modelId="{85746FB5-4DE4-485D-A41C-D179EB26560A}" type="presParOf" srcId="{9D814EE5-EECE-42C2-8714-E75EFFBBA645}" destId="{C7582A41-5DBB-4CA1-A18E-EEC0C3205EA5}" srcOrd="0" destOrd="0" presId="urn:microsoft.com/office/officeart/2005/8/layout/hierarchy2#1"/>
    <dgm:cxn modelId="{70BC22CF-F3F4-48C6-A165-D57BB786A9F9}" type="presParOf" srcId="{9D814EE5-EECE-42C2-8714-E75EFFBBA645}" destId="{3DF6F9B1-5439-4393-BA1F-2B0CEA2A4DEB}" srcOrd="1" destOrd="0" presId="urn:microsoft.com/office/officeart/2005/8/layout/hierarchy2#1"/>
    <dgm:cxn modelId="{55A2FEF9-4961-4A3B-A423-2A92F55DE4E4}" type="presParOf" srcId="{3DF6F9B1-5439-4393-BA1F-2B0CEA2A4DEB}" destId="{5550477B-6E94-4DAA-B02E-A4C6D2C402FA}" srcOrd="0" destOrd="0" presId="urn:microsoft.com/office/officeart/2005/8/layout/hierarchy2#1"/>
    <dgm:cxn modelId="{D4673D82-A213-474D-AA67-E692FE7DC6BC}" type="presParOf" srcId="{5550477B-6E94-4DAA-B02E-A4C6D2C402FA}" destId="{09C27393-6DCD-4CF2-AB9B-E78785593CAB}" srcOrd="0" destOrd="0" presId="urn:microsoft.com/office/officeart/2005/8/layout/hierarchy2#1"/>
    <dgm:cxn modelId="{23303BDF-D8C2-4F1A-9197-C0CB76212013}" type="presParOf" srcId="{3DF6F9B1-5439-4393-BA1F-2B0CEA2A4DEB}" destId="{870BE078-80B4-42CE-AC8A-26356E342185}" srcOrd="1" destOrd="0" presId="urn:microsoft.com/office/officeart/2005/8/layout/hierarchy2#1"/>
    <dgm:cxn modelId="{8046BCCA-79BC-4971-95AA-25E030B15515}" type="presParOf" srcId="{870BE078-80B4-42CE-AC8A-26356E342185}" destId="{74FF6084-E61F-42D2-874A-DCB24EB04E5B}" srcOrd="0" destOrd="0" presId="urn:microsoft.com/office/officeart/2005/8/layout/hierarchy2#1"/>
    <dgm:cxn modelId="{D24A3621-2CA5-40E0-BAAC-57DD2CF34D2F}" type="presParOf" srcId="{870BE078-80B4-42CE-AC8A-26356E342185}" destId="{41F16338-248A-418D-8C46-8E5B28766AA8}" srcOrd="1" destOrd="0" presId="urn:microsoft.com/office/officeart/2005/8/layout/hierarchy2#1"/>
    <dgm:cxn modelId="{EF890023-65A3-4874-B61C-358EE5CB5848}" type="presParOf" srcId="{3DF6F9B1-5439-4393-BA1F-2B0CEA2A4DEB}" destId="{E0669807-EBAE-4D11-B584-FA5FB1B8647E}" srcOrd="2" destOrd="0" presId="urn:microsoft.com/office/officeart/2005/8/layout/hierarchy2#1"/>
    <dgm:cxn modelId="{6B00A37E-3D74-49D2-8D69-B8646B3976EF}" type="presParOf" srcId="{E0669807-EBAE-4D11-B584-FA5FB1B8647E}" destId="{19930AF0-7294-4E64-AA60-A1C59BDB928A}" srcOrd="0" destOrd="0" presId="urn:microsoft.com/office/officeart/2005/8/layout/hierarchy2#1"/>
    <dgm:cxn modelId="{5F6B652B-D810-4D27-9469-8B9D3A5A6AB9}" type="presParOf" srcId="{3DF6F9B1-5439-4393-BA1F-2B0CEA2A4DEB}" destId="{B0BA613A-7B82-405A-A2A2-7B491A795710}" srcOrd="3" destOrd="0" presId="urn:microsoft.com/office/officeart/2005/8/layout/hierarchy2#1"/>
    <dgm:cxn modelId="{346EFB5E-1C79-401D-8A8B-7E1014D3019D}" type="presParOf" srcId="{B0BA613A-7B82-405A-A2A2-7B491A795710}" destId="{D9DF0025-A41C-4E1C-8C34-E2E7BA00E267}" srcOrd="0" destOrd="0" presId="urn:microsoft.com/office/officeart/2005/8/layout/hierarchy2#1"/>
    <dgm:cxn modelId="{85DBBB6F-5C0B-4D0F-8559-39B528541C06}" type="presParOf" srcId="{B0BA613A-7B82-405A-A2A2-7B491A795710}" destId="{E76403E1-792E-4825-8398-E6838B45FC31}" srcOrd="1" destOrd="0" presId="urn:microsoft.com/office/officeart/2005/8/layout/hierarchy2#1"/>
    <dgm:cxn modelId="{3AC75CCF-3F2B-451D-8776-239E987228F8}" type="presParOf" srcId="{3DF6F9B1-5439-4393-BA1F-2B0CEA2A4DEB}" destId="{4CFA4781-454C-42C4-9DF6-B5538F0F8E34}" srcOrd="4" destOrd="0" presId="urn:microsoft.com/office/officeart/2005/8/layout/hierarchy2#1"/>
    <dgm:cxn modelId="{2993C83C-FF84-47B0-AC2B-4F9D107FB682}" type="presParOf" srcId="{4CFA4781-454C-42C4-9DF6-B5538F0F8E34}" destId="{11BC01D0-A7DB-4174-96B6-1D2B2D76A126}" srcOrd="0" destOrd="0" presId="urn:microsoft.com/office/officeart/2005/8/layout/hierarchy2#1"/>
    <dgm:cxn modelId="{D7794E32-9199-4B1C-B9F2-7ABB068E4C9B}" type="presParOf" srcId="{3DF6F9B1-5439-4393-BA1F-2B0CEA2A4DEB}" destId="{04FB7427-B640-4455-B099-5297BE209F7A}" srcOrd="5" destOrd="0" presId="urn:microsoft.com/office/officeart/2005/8/layout/hierarchy2#1"/>
    <dgm:cxn modelId="{033069A7-AE95-4D82-A20B-0A45C8D8EADB}" type="presParOf" srcId="{04FB7427-B640-4455-B099-5297BE209F7A}" destId="{0DC2B7AC-723B-4FE3-AF0B-BADE2427F4B3}" srcOrd="0" destOrd="0" presId="urn:microsoft.com/office/officeart/2005/8/layout/hierarchy2#1"/>
    <dgm:cxn modelId="{8DBB8453-FFCE-42AA-BE8E-3A6BA80C2BA4}" type="presParOf" srcId="{04FB7427-B640-4455-B099-5297BE209F7A}" destId="{6E36AF37-B91D-4FEE-9122-D876F3AB8743}" srcOrd="1" destOrd="0" presId="urn:microsoft.com/office/officeart/2005/8/layout/hierarchy2#1"/>
    <dgm:cxn modelId="{DEACE730-8016-4C8D-BE82-A2E12179D0D6}" type="presParOf" srcId="{3DF6F9B1-5439-4393-BA1F-2B0CEA2A4DEB}" destId="{D4CCEC35-3E1F-48C7-8CA6-230FD4B33E21}" srcOrd="6" destOrd="0" presId="urn:microsoft.com/office/officeart/2005/8/layout/hierarchy2#1"/>
    <dgm:cxn modelId="{EEB44D37-2218-4F9C-85A3-CB09D14B0F44}" type="presParOf" srcId="{D4CCEC35-3E1F-48C7-8CA6-230FD4B33E21}" destId="{C2E74E84-F04E-483D-8241-987CE6F77B8C}" srcOrd="0" destOrd="0" presId="urn:microsoft.com/office/officeart/2005/8/layout/hierarchy2#1"/>
    <dgm:cxn modelId="{665D302A-67FB-4CB2-9996-B85DE1A20A66}" type="presParOf" srcId="{3DF6F9B1-5439-4393-BA1F-2B0CEA2A4DEB}" destId="{4F76E66C-8D97-49A7-90E9-AD76207C80F3}" srcOrd="7" destOrd="0" presId="urn:microsoft.com/office/officeart/2005/8/layout/hierarchy2#1"/>
    <dgm:cxn modelId="{788BD306-D9FA-4835-AF0A-C2FCA8735F7F}" type="presParOf" srcId="{4F76E66C-8D97-49A7-90E9-AD76207C80F3}" destId="{67CC8AA3-7004-4822-AC3B-7B8A8020B511}" srcOrd="0" destOrd="0" presId="urn:microsoft.com/office/officeart/2005/8/layout/hierarchy2#1"/>
    <dgm:cxn modelId="{C4B2A963-F137-4753-85AC-9C50DBE13906}" type="presParOf" srcId="{4F76E66C-8D97-49A7-90E9-AD76207C80F3}" destId="{147ABF62-B9DD-4F41-ABE5-1E090842278C}" srcOrd="1" destOrd="0" presId="urn:microsoft.com/office/officeart/2005/8/layout/hierarchy2#1"/>
    <dgm:cxn modelId="{96D61A57-2FF6-4FD0-B409-F1B387CA7ECE}" type="presParOf" srcId="{3DF6F9B1-5439-4393-BA1F-2B0CEA2A4DEB}" destId="{1047E84C-71B7-4B48-8FFA-6D6C4774EE9C}" srcOrd="8" destOrd="0" presId="urn:microsoft.com/office/officeart/2005/8/layout/hierarchy2#1"/>
    <dgm:cxn modelId="{564ABCF0-6102-43EA-B069-E00CB2F52C0A}" type="presParOf" srcId="{1047E84C-71B7-4B48-8FFA-6D6C4774EE9C}" destId="{5F04F97C-76EF-442B-90D7-AEBA06D0EC57}" srcOrd="0" destOrd="0" presId="urn:microsoft.com/office/officeart/2005/8/layout/hierarchy2#1"/>
    <dgm:cxn modelId="{6CD7BA44-9F1F-4812-AB65-3A4EDD0DA672}" type="presParOf" srcId="{3DF6F9B1-5439-4393-BA1F-2B0CEA2A4DEB}" destId="{D0E763C8-5408-4195-A52F-24ACFA8BD6EF}" srcOrd="9" destOrd="0" presId="urn:microsoft.com/office/officeart/2005/8/layout/hierarchy2#1"/>
    <dgm:cxn modelId="{14D013D7-F483-45BA-9F70-B4DC03388A6D}" type="presParOf" srcId="{D0E763C8-5408-4195-A52F-24ACFA8BD6EF}" destId="{4D417D2E-BE67-4DBE-9628-1AFD6731B467}" srcOrd="0" destOrd="0" presId="urn:microsoft.com/office/officeart/2005/8/layout/hierarchy2#1"/>
    <dgm:cxn modelId="{62F5D5D5-728C-4AED-AF52-1A4560EFB4D0}" type="presParOf" srcId="{D0E763C8-5408-4195-A52F-24ACFA8BD6EF}" destId="{6BD4D4D8-47F1-4F9F-A395-0F8B21330A3F}" srcOrd="1" destOrd="0" presId="urn:microsoft.com/office/officeart/2005/8/layout/hierarchy2#1"/>
    <dgm:cxn modelId="{6DB554BB-7D7D-4C17-985A-DE6C9CAB98DC}" type="presParOf" srcId="{3DF6F9B1-5439-4393-BA1F-2B0CEA2A4DEB}" destId="{73DA422C-104F-4E8A-833F-942D5F1A2612}" srcOrd="10" destOrd="0" presId="urn:microsoft.com/office/officeart/2005/8/layout/hierarchy2#1"/>
    <dgm:cxn modelId="{D5EB7A61-2336-4601-953D-95C0B0F35A2C}" type="presParOf" srcId="{73DA422C-104F-4E8A-833F-942D5F1A2612}" destId="{1B9686A1-9B43-49CC-9210-7B51C9FAF97E}" srcOrd="0" destOrd="0" presId="urn:microsoft.com/office/officeart/2005/8/layout/hierarchy2#1"/>
    <dgm:cxn modelId="{76DCFB4A-F84F-4204-8C3B-54E29A976166}" type="presParOf" srcId="{3DF6F9B1-5439-4393-BA1F-2B0CEA2A4DEB}" destId="{05EC4ECF-684D-4BE9-9253-E2632EA8039C}" srcOrd="11" destOrd="0" presId="urn:microsoft.com/office/officeart/2005/8/layout/hierarchy2#1"/>
    <dgm:cxn modelId="{D0471811-51E8-45ED-8A40-514F779D2F2D}" type="presParOf" srcId="{05EC4ECF-684D-4BE9-9253-E2632EA8039C}" destId="{8FABFC91-4B5E-47DF-84A0-9ADD3507F699}" srcOrd="0" destOrd="0" presId="urn:microsoft.com/office/officeart/2005/8/layout/hierarchy2#1"/>
    <dgm:cxn modelId="{23886A39-6F21-4F45-8DFE-9200615D5B87}" type="presParOf" srcId="{05EC4ECF-684D-4BE9-9253-E2632EA8039C}" destId="{F59A80F2-2ADC-4F2E-910E-FBEF97BF40D4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4930B-1D92-4D9D-A82A-E278AE66203F}">
      <dsp:nvSpPr>
        <dsp:cNvPr id="0" name=""/>
        <dsp:cNvSpPr/>
      </dsp:nvSpPr>
      <dsp:spPr>
        <a:xfrm>
          <a:off x="0" y="0"/>
          <a:ext cx="6491175" cy="114442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宣传动员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致民众的一封信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及“中风危险因素评分卡”）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519" y="33519"/>
        <a:ext cx="5122349" cy="1077390"/>
      </dsp:txXfrm>
    </dsp:sp>
    <dsp:sp modelId="{C3021CF3-6EC4-4467-BF74-D13CC843D483}">
      <dsp:nvSpPr>
        <dsp:cNvPr id="0" name=""/>
        <dsp:cNvSpPr/>
      </dsp:nvSpPr>
      <dsp:spPr>
        <a:xfrm>
          <a:off x="500114" y="1285878"/>
          <a:ext cx="6491175" cy="139233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脑卒中危险因素筛查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年度心脑血管病危险因素社区、乡镇人群随访干预调查表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；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年度脑卒中高危人群综合干预调查表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0894" y="1326658"/>
        <a:ext cx="5181006" cy="1310774"/>
      </dsp:txXfrm>
    </dsp:sp>
    <dsp:sp modelId="{1BED5155-983B-4EEC-8D17-F000A8D52DFB}">
      <dsp:nvSpPr>
        <dsp:cNvPr id="0" name=""/>
        <dsp:cNvSpPr/>
      </dsp:nvSpPr>
      <dsp:spPr>
        <a:xfrm>
          <a:off x="928761" y="2857509"/>
          <a:ext cx="6491175" cy="114442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脑卒中高危、中危、低危人群的分级判定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（高危人群：≥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3/8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脑卒中高危因素 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or 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TIA or 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既往脑卒中史）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2280" y="2891028"/>
        <a:ext cx="5195528" cy="1077390"/>
      </dsp:txXfrm>
    </dsp:sp>
    <dsp:sp modelId="{EB5138E1-E4C6-4F6C-BD2F-170D6BF26E84}">
      <dsp:nvSpPr>
        <dsp:cNvPr id="0" name=""/>
        <dsp:cNvSpPr/>
      </dsp:nvSpPr>
      <dsp:spPr>
        <a:xfrm>
          <a:off x="1357408" y="4143394"/>
          <a:ext cx="6491175" cy="5350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</a:t>
          </a:r>
          <a:r>
            <a:rPr lang="zh-CN" sz="16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高危人群</a:t>
          </a: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的综合干预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73079" y="4159065"/>
        <a:ext cx="5231224" cy="503689"/>
      </dsp:txXfrm>
    </dsp:sp>
    <dsp:sp modelId="{B9793126-2C5C-4335-87BB-2A5AB52AADA4}">
      <dsp:nvSpPr>
        <dsp:cNvPr id="0" name=""/>
        <dsp:cNvSpPr/>
      </dsp:nvSpPr>
      <dsp:spPr>
        <a:xfrm>
          <a:off x="1643184" y="4786333"/>
          <a:ext cx="6491175" cy="42715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数据上报</a:t>
          </a:r>
          <a:endParaRPr lang="en-US" sz="16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55695" y="4798844"/>
        <a:ext cx="5237544" cy="402135"/>
      </dsp:txXfrm>
    </dsp:sp>
    <dsp:sp modelId="{E52B3261-DA9D-4BA0-9690-06373037D2C9}">
      <dsp:nvSpPr>
        <dsp:cNvPr id="0" name=""/>
        <dsp:cNvSpPr/>
      </dsp:nvSpPr>
      <dsp:spPr>
        <a:xfrm>
          <a:off x="5747296" y="836068"/>
          <a:ext cx="743878" cy="7438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14669" y="836068"/>
        <a:ext cx="409132" cy="559768"/>
      </dsp:txXfrm>
    </dsp:sp>
    <dsp:sp modelId="{D2F662EE-0C4F-4962-BF5C-6A595B62E460}">
      <dsp:nvSpPr>
        <dsp:cNvPr id="0" name=""/>
        <dsp:cNvSpPr/>
      </dsp:nvSpPr>
      <dsp:spPr>
        <a:xfrm>
          <a:off x="6232027" y="2139445"/>
          <a:ext cx="743878" cy="7438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399400" y="2139445"/>
        <a:ext cx="409132" cy="559768"/>
      </dsp:txXfrm>
    </dsp:sp>
    <dsp:sp modelId="{B9B53236-F1BB-47F6-A927-2FEF515A1DBE}">
      <dsp:nvSpPr>
        <dsp:cNvPr id="0" name=""/>
        <dsp:cNvSpPr/>
      </dsp:nvSpPr>
      <dsp:spPr>
        <a:xfrm>
          <a:off x="6716758" y="3423749"/>
          <a:ext cx="743878" cy="7438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84131" y="3423749"/>
        <a:ext cx="409132" cy="559768"/>
      </dsp:txXfrm>
    </dsp:sp>
    <dsp:sp modelId="{54A1A479-0272-48C0-8D1A-B7821D8D6921}">
      <dsp:nvSpPr>
        <dsp:cNvPr id="0" name=""/>
        <dsp:cNvSpPr/>
      </dsp:nvSpPr>
      <dsp:spPr>
        <a:xfrm>
          <a:off x="6858441" y="4429138"/>
          <a:ext cx="743878" cy="7438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25814" y="4429138"/>
        <a:ext cx="409132" cy="559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557C7-0812-45B5-94A6-0506160FFEBC}">
      <dsp:nvSpPr>
        <dsp:cNvPr id="0" name=""/>
        <dsp:cNvSpPr/>
      </dsp:nvSpPr>
      <dsp:spPr>
        <a:xfrm rot="5400000">
          <a:off x="419644" y="992782"/>
          <a:ext cx="894512" cy="10183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6A5D-39F9-400F-A605-BC1CD69F07EF}">
      <dsp:nvSpPr>
        <dsp:cNvPr id="0" name=""/>
        <dsp:cNvSpPr/>
      </dsp:nvSpPr>
      <dsp:spPr>
        <a:xfrm>
          <a:off x="182653" y="1197"/>
          <a:ext cx="1505832" cy="105403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初筛</a:t>
          </a:r>
        </a:p>
      </dsp:txBody>
      <dsp:txXfrm>
        <a:off x="234116" y="52660"/>
        <a:ext cx="1402906" cy="951107"/>
      </dsp:txXfrm>
    </dsp:sp>
    <dsp:sp modelId="{3C562918-3421-4950-89EC-CB1DD73FD8C8}">
      <dsp:nvSpPr>
        <dsp:cNvPr id="0" name=""/>
        <dsp:cNvSpPr/>
      </dsp:nvSpPr>
      <dsp:spPr>
        <a:xfrm>
          <a:off x="1688485" y="101723"/>
          <a:ext cx="1095198" cy="85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4017-DDD3-48D1-B933-036EB4798F35}">
      <dsp:nvSpPr>
        <dsp:cNvPr id="0" name=""/>
        <dsp:cNvSpPr/>
      </dsp:nvSpPr>
      <dsp:spPr>
        <a:xfrm rot="5400000">
          <a:off x="1668139" y="2176810"/>
          <a:ext cx="894512" cy="10183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276298"/>
            <a:satOff val="9792"/>
            <a:lumOff val="37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C12E0-903B-4670-80C2-DBFE01DF9CCB}">
      <dsp:nvSpPr>
        <dsp:cNvPr id="0" name=""/>
        <dsp:cNvSpPr/>
      </dsp:nvSpPr>
      <dsp:spPr>
        <a:xfrm>
          <a:off x="1431148" y="1185225"/>
          <a:ext cx="1505832" cy="1054033"/>
        </a:xfrm>
        <a:prstGeom prst="roundRect">
          <a:avLst>
            <a:gd name="adj" fmla="val 16670"/>
          </a:avLst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复筛</a:t>
          </a:r>
        </a:p>
      </dsp:txBody>
      <dsp:txXfrm>
        <a:off x="1482611" y="1236688"/>
        <a:ext cx="1402906" cy="951107"/>
      </dsp:txXfrm>
    </dsp:sp>
    <dsp:sp modelId="{066C7D82-0B78-442D-A2D9-BFB4B37A3079}">
      <dsp:nvSpPr>
        <dsp:cNvPr id="0" name=""/>
        <dsp:cNvSpPr/>
      </dsp:nvSpPr>
      <dsp:spPr>
        <a:xfrm>
          <a:off x="2936980" y="1285751"/>
          <a:ext cx="1095198" cy="85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814D1-490B-4E11-8177-DA84C577A3B1}">
      <dsp:nvSpPr>
        <dsp:cNvPr id="0" name=""/>
        <dsp:cNvSpPr/>
      </dsp:nvSpPr>
      <dsp:spPr>
        <a:xfrm rot="5400000">
          <a:off x="2916634" y="3360837"/>
          <a:ext cx="894512" cy="10183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552596"/>
            <a:satOff val="19584"/>
            <a:lumOff val="7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FDE57-39DA-4B4C-8C3F-33D753ADA32B}">
      <dsp:nvSpPr>
        <dsp:cNvPr id="0" name=""/>
        <dsp:cNvSpPr/>
      </dsp:nvSpPr>
      <dsp:spPr>
        <a:xfrm>
          <a:off x="2679643" y="2369252"/>
          <a:ext cx="1505832" cy="1054033"/>
        </a:xfrm>
        <a:prstGeom prst="roundRect">
          <a:avLst>
            <a:gd name="adj" fmla="val 16670"/>
          </a:avLst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精筛</a:t>
          </a:r>
        </a:p>
      </dsp:txBody>
      <dsp:txXfrm>
        <a:off x="2731106" y="2420715"/>
        <a:ext cx="1402906" cy="951107"/>
      </dsp:txXfrm>
    </dsp:sp>
    <dsp:sp modelId="{FF6CB403-281F-4021-9B74-5FD3A44FECCC}">
      <dsp:nvSpPr>
        <dsp:cNvPr id="0" name=""/>
        <dsp:cNvSpPr/>
      </dsp:nvSpPr>
      <dsp:spPr>
        <a:xfrm>
          <a:off x="4185475" y="2469779"/>
          <a:ext cx="1095198" cy="85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B501E-1E6D-45CC-B47A-C13169BF238D}">
      <dsp:nvSpPr>
        <dsp:cNvPr id="0" name=""/>
        <dsp:cNvSpPr/>
      </dsp:nvSpPr>
      <dsp:spPr>
        <a:xfrm>
          <a:off x="3928138" y="3553280"/>
          <a:ext cx="1505832" cy="1054033"/>
        </a:xfrm>
        <a:prstGeom prst="roundRect">
          <a:avLst>
            <a:gd name="adj" fmla="val 16670"/>
          </a:avLst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管理</a:t>
          </a:r>
        </a:p>
      </dsp:txBody>
      <dsp:txXfrm>
        <a:off x="3979601" y="3604743"/>
        <a:ext cx="1402906" cy="95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42B5B-0687-40AD-ADBC-A1F7B22AAC32}">
      <dsp:nvSpPr>
        <dsp:cNvPr id="0" name=""/>
        <dsp:cNvSpPr/>
      </dsp:nvSpPr>
      <dsp:spPr bwMode="white">
        <a:xfrm>
          <a:off x="0" y="222110"/>
          <a:ext cx="2744255" cy="635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任务量（初筛人群数量）：</a:t>
          </a:r>
        </a:p>
      </dsp:txBody>
      <dsp:txXfrm>
        <a:off x="0" y="222110"/>
        <a:ext cx="2744255" cy="635000"/>
      </dsp:txXfrm>
    </dsp:sp>
    <dsp:sp modelId="{A5667A8F-1386-4659-976A-4649DD38C7E3}">
      <dsp:nvSpPr>
        <dsp:cNvPr id="0" name=""/>
        <dsp:cNvSpPr/>
      </dsp:nvSpPr>
      <dsp:spPr bwMode="white">
        <a:xfrm>
          <a:off x="0" y="857109"/>
          <a:ext cx="2744255" cy="41357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/5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五大卒中中心，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0.4/ 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中心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 </a:t>
          </a:r>
        </a:p>
      </dsp:txBody>
      <dsp:txXfrm>
        <a:off x="0" y="857109"/>
        <a:ext cx="2744255" cy="4135755"/>
      </dsp:txXfrm>
    </dsp:sp>
    <dsp:sp modelId="{132EE205-6A1E-4EDE-ABFD-2B7CC4595143}">
      <dsp:nvSpPr>
        <dsp:cNvPr id="0" name=""/>
        <dsp:cNvSpPr/>
      </dsp:nvSpPr>
      <dsp:spPr bwMode="white">
        <a:xfrm>
          <a:off x="3128451" y="222110"/>
          <a:ext cx="2744255" cy="635000"/>
        </a:xfrm>
        <a:prstGeom prst="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25400" cap="flat" cmpd="sng" algn="ctr">
          <a:solidFill>
            <a:schemeClr val="accent2">
              <a:hueOff val="-4271745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hueOff val="-4260000"/>
            <a:satOff val="12549"/>
            <a:lumOff val="-2352"/>
            <a:alpha val="100000"/>
          </a:schemeClr>
        </a:lnRef>
        <a:fillRef idx="1">
          <a:schemeClr val="accent2">
            <a:hueOff val="-4260000"/>
            <a:satOff val="12549"/>
            <a:lumOff val="-23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确定初筛查点：</a:t>
          </a:r>
        </a:p>
      </dsp:txBody>
      <dsp:txXfrm>
        <a:off x="3128451" y="222110"/>
        <a:ext cx="2744255" cy="635000"/>
      </dsp:txXfrm>
    </dsp:sp>
    <dsp:sp modelId="{237FFACF-E4E0-4073-A400-092A8F33A223}">
      <dsp:nvSpPr>
        <dsp:cNvPr id="0" name=""/>
        <dsp:cNvSpPr/>
      </dsp:nvSpPr>
      <dsp:spPr bwMode="white">
        <a:xfrm>
          <a:off x="3128451" y="857109"/>
          <a:ext cx="2744255" cy="4135755"/>
        </a:xfrm>
        <a:prstGeom prst="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tint val="40000"/>
            <a:alpha val="90000"/>
            <a:hueOff val="-4320000"/>
            <a:satOff val="10196"/>
            <a:lumOff val="-391"/>
            <a:alpha val="90196"/>
          </a:schemeClr>
        </a:lnRef>
        <a:fillRef idx="1">
          <a:schemeClr val="accent2">
            <a:tint val="40000"/>
            <a:alpha val="90000"/>
            <a:hueOff val="-4320000"/>
            <a:satOff val="10196"/>
            <a:lumOff val="-391"/>
            <a:alpha val="90196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苏州区域性常驻人口，应该是整群抽样，即各大卒中中心辖区内社区卫生服务中心，具体是 ：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苏大附一院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双塔社区卫生服务中心；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苏大附二院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友联社区卫生服务中心；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苏州市立医院本部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润达区社区卫生服务中心；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苏州市立医院东区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娄江社区卫生服务中心；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苏州市立医院北区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留园、清塘社区卫生服务中心； </a:t>
          </a:r>
        </a:p>
      </dsp:txBody>
      <dsp:txXfrm>
        <a:off x="3128451" y="857109"/>
        <a:ext cx="2744255" cy="4135755"/>
      </dsp:txXfrm>
    </dsp:sp>
    <dsp:sp modelId="{1D81EA5D-F552-40B8-B7FF-959A527B7F74}">
      <dsp:nvSpPr>
        <dsp:cNvPr id="0" name=""/>
        <dsp:cNvSpPr/>
      </dsp:nvSpPr>
      <dsp:spPr bwMode="white">
        <a:xfrm>
          <a:off x="6256901" y="222110"/>
          <a:ext cx="2744255" cy="635000"/>
        </a:xfrm>
        <a:prstGeom prst="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2540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hueOff val="-8520000"/>
            <a:satOff val="25098"/>
            <a:lumOff val="-4705"/>
            <a:alpha val="100000"/>
          </a:schemeClr>
        </a:lnRef>
        <a:fillRef idx="1">
          <a:schemeClr val="accent2">
            <a:hueOff val="-8520000"/>
            <a:satOff val="25098"/>
            <a:lumOff val="-470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sz="36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确定筛查人群年龄：</a:t>
          </a:r>
        </a:p>
      </dsp:txBody>
      <dsp:txXfrm>
        <a:off x="6256901" y="222110"/>
        <a:ext cx="2744255" cy="635000"/>
      </dsp:txXfrm>
    </dsp:sp>
    <dsp:sp modelId="{B02FAD75-29F4-4DD0-A928-71CB078D3439}">
      <dsp:nvSpPr>
        <dsp:cNvPr id="0" name=""/>
        <dsp:cNvSpPr/>
      </dsp:nvSpPr>
      <dsp:spPr bwMode="white">
        <a:xfrm>
          <a:off x="6256901" y="857109"/>
          <a:ext cx="2744255" cy="4135755"/>
        </a:xfrm>
        <a:prstGeom prst="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hemeClr val="accent2">
            <a:tint val="40000"/>
            <a:alpha val="90000"/>
            <a:hueOff val="-8640000"/>
            <a:satOff val="20392"/>
            <a:lumOff val="-783"/>
            <a:alpha val="90196"/>
          </a:schemeClr>
        </a:lnRef>
        <a:fillRef idx="1">
          <a:schemeClr val="accent2">
            <a:tint val="40000"/>
            <a:alpha val="90000"/>
            <a:hueOff val="-8640000"/>
            <a:satOff val="20392"/>
            <a:lumOff val="-783"/>
            <a:alpha val="90196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岁以上辖区内社区常驻人口，即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1966 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31</a:t>
          </a:r>
          <a:r>
            <a:rPr lang="zh-CN" sz="3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日以前出生的筛查对象；</a:t>
          </a:r>
        </a:p>
      </dsp:txBody>
      <dsp:txXfrm>
        <a:off x="6256901" y="857109"/>
        <a:ext cx="2744255" cy="4135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AF4E2-CB5F-4A4D-8781-27959C4270D7}">
      <dsp:nvSpPr>
        <dsp:cNvPr id="0" name=""/>
        <dsp:cNvSpPr/>
      </dsp:nvSpPr>
      <dsp:spPr bwMode="white">
        <a:xfrm>
          <a:off x="0" y="874000"/>
          <a:ext cx="2324600" cy="92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筛查对象基本信息</a:t>
          </a:r>
        </a:p>
      </dsp:txBody>
      <dsp:txXfrm>
        <a:off x="0" y="874000"/>
        <a:ext cx="2324600" cy="929840"/>
      </dsp:txXfrm>
    </dsp:sp>
    <dsp:sp modelId="{603EE242-2558-4D21-9323-B3155E059387}">
      <dsp:nvSpPr>
        <dsp:cNvPr id="0" name=""/>
        <dsp:cNvSpPr/>
      </dsp:nvSpPr>
      <dsp:spPr bwMode="white">
        <a:xfrm>
          <a:off x="2022402" y="953036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</a:t>
          </a:r>
        </a:p>
      </dsp:txBody>
      <dsp:txXfrm>
        <a:off x="2022402" y="953036"/>
        <a:ext cx="1929418" cy="771767"/>
      </dsp:txXfrm>
    </dsp:sp>
    <dsp:sp modelId="{9AFA4DF1-BD67-45F8-8170-D853E8D32702}">
      <dsp:nvSpPr>
        <dsp:cNvPr id="0" name=""/>
        <dsp:cNvSpPr/>
      </dsp:nvSpPr>
      <dsp:spPr bwMode="white">
        <a:xfrm>
          <a:off x="3681701" y="953036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联系方式</a:t>
          </a:r>
        </a:p>
      </dsp:txBody>
      <dsp:txXfrm>
        <a:off x="3681701" y="953036"/>
        <a:ext cx="1929418" cy="771767"/>
      </dsp:txXfrm>
    </dsp:sp>
    <dsp:sp modelId="{E7146579-5904-4D12-A9E0-B736398D9FD6}">
      <dsp:nvSpPr>
        <dsp:cNvPr id="0" name=""/>
        <dsp:cNvSpPr/>
      </dsp:nvSpPr>
      <dsp:spPr bwMode="white">
        <a:xfrm>
          <a:off x="5341001" y="953036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人口学信息</a:t>
          </a:r>
        </a:p>
      </dsp:txBody>
      <dsp:txXfrm>
        <a:off x="5341001" y="953036"/>
        <a:ext cx="1929418" cy="771767"/>
      </dsp:txXfrm>
    </dsp:sp>
    <dsp:sp modelId="{4BD56117-7641-4925-B33B-94C10BF85530}">
      <dsp:nvSpPr>
        <dsp:cNvPr id="0" name=""/>
        <dsp:cNvSpPr/>
      </dsp:nvSpPr>
      <dsp:spPr bwMode="white">
        <a:xfrm>
          <a:off x="7000300" y="953036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筛查表</a:t>
          </a:r>
        </a:p>
      </dsp:txBody>
      <dsp:txXfrm>
        <a:off x="7000300" y="953036"/>
        <a:ext cx="1929418" cy="771767"/>
      </dsp:txXfrm>
    </dsp:sp>
    <dsp:sp modelId="{75918023-7153-4309-A860-FC7AFE2B15A3}">
      <dsp:nvSpPr>
        <dsp:cNvPr id="0" name=""/>
        <dsp:cNvSpPr/>
      </dsp:nvSpPr>
      <dsp:spPr bwMode="white">
        <a:xfrm>
          <a:off x="0" y="1934017"/>
          <a:ext cx="2324600" cy="92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脑卒中危险因素评估</a:t>
          </a:r>
        </a:p>
      </dsp:txBody>
      <dsp:txXfrm>
        <a:off x="0" y="1934017"/>
        <a:ext cx="2324600" cy="929840"/>
      </dsp:txXfrm>
    </dsp:sp>
    <dsp:sp modelId="{6D974FA4-AA15-4604-982A-A864E8AF39AD}">
      <dsp:nvSpPr>
        <dsp:cNvPr id="0" name=""/>
        <dsp:cNvSpPr/>
      </dsp:nvSpPr>
      <dsp:spPr bwMode="white">
        <a:xfrm>
          <a:off x="2022402" y="2013054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依据</a:t>
          </a:r>
          <a:r>
            <a:rPr lang="en-US" altLang="zh-CN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8+2</a:t>
          </a:r>
          <a:r>
            <a:rPr lang="zh-CN" altLang="en-US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项危险因素评估</a:t>
          </a:r>
        </a:p>
      </dsp:txBody>
      <dsp:txXfrm>
        <a:off x="2022402" y="2013054"/>
        <a:ext cx="1929418" cy="771767"/>
      </dsp:txXfrm>
    </dsp:sp>
    <dsp:sp modelId="{BD6C124D-3F04-41C3-8038-1BD19B4495C4}">
      <dsp:nvSpPr>
        <dsp:cNvPr id="0" name=""/>
        <dsp:cNvSpPr/>
      </dsp:nvSpPr>
      <dsp:spPr bwMode="white">
        <a:xfrm>
          <a:off x="3681701" y="2013054"/>
          <a:ext cx="1929418" cy="7717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每项危险因素</a:t>
          </a:r>
          <a:r>
            <a:rPr lang="en-US" altLang="zh-CN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+1</a:t>
          </a:r>
          <a:r>
            <a:rPr lang="zh-CN" altLang="en-US" sz="14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</a:t>
          </a:r>
        </a:p>
      </dsp:txBody>
      <dsp:txXfrm>
        <a:off x="3681701" y="2013054"/>
        <a:ext cx="1929418" cy="771767"/>
      </dsp:txXfrm>
    </dsp:sp>
    <dsp:sp modelId="{C4AF4423-7207-4710-B53F-2744F6586CB3}">
      <dsp:nvSpPr>
        <dsp:cNvPr id="0" name=""/>
        <dsp:cNvSpPr/>
      </dsp:nvSpPr>
      <dsp:spPr bwMode="white">
        <a:xfrm>
          <a:off x="0" y="2994035"/>
          <a:ext cx="2324600" cy="92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确定危险分层</a:t>
          </a:r>
        </a:p>
      </dsp:txBody>
      <dsp:txXfrm>
        <a:off x="0" y="2994035"/>
        <a:ext cx="2324600" cy="929840"/>
      </dsp:txXfrm>
    </dsp:sp>
    <dsp:sp modelId="{513CE089-6817-4DF9-B40E-9DA7E0BAFA9D}">
      <dsp:nvSpPr>
        <dsp:cNvPr id="0" name=""/>
        <dsp:cNvSpPr/>
      </dsp:nvSpPr>
      <dsp:spPr bwMode="white">
        <a:xfrm>
          <a:off x="2022402" y="3073071"/>
          <a:ext cx="1929418" cy="771767"/>
        </a:xfrm>
        <a:prstGeom prst="chevron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脑卒中高危人群：评估≥</a:t>
          </a:r>
          <a:r>
            <a:rPr lang="en-US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 </a:t>
          </a: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分；或既往有脑卒中病史；或有短暂性脑缺血发作病史及三类中均兼有者； </a:t>
          </a:r>
        </a:p>
      </dsp:txBody>
      <dsp:txXfrm>
        <a:off x="2022402" y="3073071"/>
        <a:ext cx="1929418" cy="771767"/>
      </dsp:txXfrm>
    </dsp:sp>
    <dsp:sp modelId="{30FB4F5E-F50E-403E-A799-E7F48B5311E0}">
      <dsp:nvSpPr>
        <dsp:cNvPr id="0" name=""/>
        <dsp:cNvSpPr/>
      </dsp:nvSpPr>
      <dsp:spPr bwMode="white">
        <a:xfrm>
          <a:off x="3681701" y="3073071"/>
          <a:ext cx="1929418" cy="771767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脑卒中中危人群：评估</a:t>
          </a:r>
          <a:r>
            <a:rPr lang="en-US" altLang="en-US" sz="12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kern="1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分，但患有慢性病（高血压、糖尿病、房颤或瓣膜性心脏病）者； </a:t>
          </a:r>
        </a:p>
      </dsp:txBody>
      <dsp:txXfrm>
        <a:off x="3681701" y="3073071"/>
        <a:ext cx="1929418" cy="771767"/>
      </dsp:txXfrm>
    </dsp:sp>
    <dsp:sp modelId="{87A152D6-DAAB-4AB8-950D-ECB8B6F9DE3C}">
      <dsp:nvSpPr>
        <dsp:cNvPr id="0" name=""/>
        <dsp:cNvSpPr/>
      </dsp:nvSpPr>
      <dsp:spPr bwMode="white">
        <a:xfrm>
          <a:off x="5341001" y="3073071"/>
          <a:ext cx="1929418" cy="771767"/>
        </a:xfrm>
        <a:prstGeom prst="chevron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脑卒中低危人群：评估</a:t>
          </a:r>
          <a:r>
            <a:rPr lang="en-US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分，且无高血压、糖尿病、房颤慢性病者；</a:t>
          </a:r>
        </a:p>
      </dsp:txBody>
      <dsp:txXfrm>
        <a:off x="5341001" y="3073071"/>
        <a:ext cx="1929418" cy="771767"/>
      </dsp:txXfrm>
    </dsp:sp>
    <dsp:sp modelId="{9C1A73EE-A8CD-4EE6-8336-E54F626C1643}">
      <dsp:nvSpPr>
        <dsp:cNvPr id="0" name=""/>
        <dsp:cNvSpPr/>
      </dsp:nvSpPr>
      <dsp:spPr bwMode="white">
        <a:xfrm>
          <a:off x="0" y="4054052"/>
          <a:ext cx="2324600" cy="929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确定复筛的目标人群及复筛项目</a:t>
          </a:r>
        </a:p>
      </dsp:txBody>
      <dsp:txXfrm>
        <a:off x="0" y="4054052"/>
        <a:ext cx="2324600" cy="929840"/>
      </dsp:txXfrm>
    </dsp:sp>
    <dsp:sp modelId="{D67F8D3D-5C79-467A-83F4-3ECEEF2BCD69}">
      <dsp:nvSpPr>
        <dsp:cNvPr id="0" name=""/>
        <dsp:cNvSpPr/>
      </dsp:nvSpPr>
      <dsp:spPr bwMode="white">
        <a:xfrm>
          <a:off x="2022402" y="4133089"/>
          <a:ext cx="1929418" cy="771767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 sz="360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脑卒中中、高危人群</a:t>
          </a:r>
          <a:r>
            <a:rPr lang="zh-CN" altLang="en-US" sz="3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为复筛目标人群</a:t>
          </a:r>
        </a:p>
      </dsp:txBody>
      <dsp:txXfrm>
        <a:off x="2022402" y="4133089"/>
        <a:ext cx="1929418" cy="771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0B239-45A6-42DF-9929-20B64D862718}">
      <dsp:nvSpPr>
        <dsp:cNvPr id="0" name=""/>
        <dsp:cNvSpPr/>
      </dsp:nvSpPr>
      <dsp:spPr bwMode="white">
        <a:xfrm>
          <a:off x="0" y="-225938"/>
          <a:ext cx="1845240" cy="7380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9" tIns="25336" rIns="25336" bIns="2533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实验室检查：</a:t>
          </a:r>
        </a:p>
      </dsp:txBody>
      <dsp:txXfrm>
        <a:off x="0" y="-225938"/>
        <a:ext cx="1845240" cy="738096"/>
      </dsp:txXfrm>
    </dsp:sp>
    <dsp:sp modelId="{A86B6BD2-16F0-4E00-8A23-D52D4D8FA018}">
      <dsp:nvSpPr>
        <dsp:cNvPr id="0" name=""/>
        <dsp:cNvSpPr/>
      </dsp:nvSpPr>
      <dsp:spPr bwMode="white">
        <a:xfrm>
          <a:off x="0" y="604419"/>
          <a:ext cx="1476192" cy="46539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包括</a:t>
          </a: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血糖、血脂四项、同型半胱氨酸（</a:t>
          </a:r>
          <a:r>
            <a:rPr lang="zh-CN" altLang="en-US" sz="3600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社区或中心卒中门诊检查均可）；</a:t>
          </a:r>
          <a:endParaRPr lang="zh-CN" altLang="en-US" sz="3600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604419"/>
        <a:ext cx="1476192" cy="4653915"/>
      </dsp:txXfrm>
    </dsp:sp>
    <dsp:sp modelId="{4D0EFA5B-D8FE-4FD5-90C2-A7362F249A88}">
      <dsp:nvSpPr>
        <dsp:cNvPr id="0" name=""/>
        <dsp:cNvSpPr/>
      </dsp:nvSpPr>
      <dsp:spPr bwMode="white">
        <a:xfrm>
          <a:off x="1789999" y="-225938"/>
          <a:ext cx="1845240" cy="7380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9" tIns="25336" rIns="25336" bIns="2533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颈部血管超声检查：</a:t>
          </a:r>
        </a:p>
      </dsp:txBody>
      <dsp:txXfrm>
        <a:off x="1789999" y="-225938"/>
        <a:ext cx="1845240" cy="738096"/>
      </dsp:txXfrm>
    </dsp:sp>
    <dsp:sp modelId="{91B454F6-192D-4BB4-802B-3281C6226BB2}">
      <dsp:nvSpPr>
        <dsp:cNvPr id="0" name=""/>
        <dsp:cNvSpPr/>
      </dsp:nvSpPr>
      <dsp:spPr bwMode="white">
        <a:xfrm>
          <a:off x="1789999" y="604419"/>
          <a:ext cx="1476192" cy="46539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采用两种方式，一是所在辖区</a:t>
          </a:r>
          <a:r>
            <a:rPr lang="zh-CN" altLang="en-US" sz="3600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社区卫生中心进行检查（社区医务人员或（和）相关中心人员指导参与下完成）；二是通过双向转诊预约方式，到所在相关卒中中心进行 检查；</a:t>
          </a:r>
          <a:endParaRPr lang="zh-CN" altLang="en-US" sz="3600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9999" y="604419"/>
        <a:ext cx="1476192" cy="4653915"/>
      </dsp:txXfrm>
    </dsp:sp>
    <dsp:sp modelId="{FC474141-987A-4565-951B-72714A38C3A6}">
      <dsp:nvSpPr>
        <dsp:cNvPr id="0" name=""/>
        <dsp:cNvSpPr/>
      </dsp:nvSpPr>
      <dsp:spPr bwMode="white">
        <a:xfrm>
          <a:off x="3579999" y="-225938"/>
          <a:ext cx="1845240" cy="7380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9" tIns="25336" rIns="25336" bIns="2533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心脏相关检查：</a:t>
          </a:r>
        </a:p>
      </dsp:txBody>
      <dsp:txXfrm>
        <a:off x="3579999" y="-225938"/>
        <a:ext cx="1845240" cy="738096"/>
      </dsp:txXfrm>
    </dsp:sp>
    <dsp:sp modelId="{D0184235-D9EE-4EB9-BFD5-E2324DF63D51}">
      <dsp:nvSpPr>
        <dsp:cNvPr id="0" name=""/>
        <dsp:cNvSpPr/>
      </dsp:nvSpPr>
      <dsp:spPr bwMode="white">
        <a:xfrm>
          <a:off x="3579999" y="604419"/>
          <a:ext cx="1476192" cy="46539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心电图、</a:t>
          </a:r>
          <a:r>
            <a:rPr lang="en-US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DCG</a:t>
          </a: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、心超（根据筛查表中结果，如有房颤或瓣膜心脏病）；</a:t>
          </a:r>
        </a:p>
      </dsp:txBody>
      <dsp:txXfrm>
        <a:off x="3579999" y="604419"/>
        <a:ext cx="1476192" cy="4653915"/>
      </dsp:txXfrm>
    </dsp:sp>
    <dsp:sp modelId="{71E4A975-0536-48BD-838F-55BC95DA356B}">
      <dsp:nvSpPr>
        <dsp:cNvPr id="0" name=""/>
        <dsp:cNvSpPr/>
      </dsp:nvSpPr>
      <dsp:spPr bwMode="white">
        <a:xfrm>
          <a:off x="5369998" y="-225938"/>
          <a:ext cx="1845240" cy="7380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09" tIns="25336" rIns="25336" bIns="2533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确定精筛目标人群 </a:t>
          </a:r>
        </a:p>
      </dsp:txBody>
      <dsp:txXfrm>
        <a:off x="5369998" y="-225938"/>
        <a:ext cx="1845240" cy="738096"/>
      </dsp:txXfrm>
    </dsp:sp>
    <dsp:sp modelId="{6218BA86-812E-41A7-9C5A-ADDF1B2D2184}">
      <dsp:nvSpPr>
        <dsp:cNvPr id="0" name=""/>
        <dsp:cNvSpPr/>
      </dsp:nvSpPr>
      <dsp:spPr bwMode="white">
        <a:xfrm>
          <a:off x="5369998" y="604419"/>
          <a:ext cx="1476192" cy="4653915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精筛标准：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r>
            <a:rPr lang="en-US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sz="3600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的狭窄；</a:t>
          </a:r>
        </a:p>
      </dsp:txBody>
      <dsp:txXfrm>
        <a:off x="5369998" y="604419"/>
        <a:ext cx="1476192" cy="4653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C52B0-F7AD-4DC5-A2BC-C9F7F8699FAF}">
      <dsp:nvSpPr>
        <dsp:cNvPr id="0" name=""/>
        <dsp:cNvSpPr/>
      </dsp:nvSpPr>
      <dsp:spPr bwMode="white">
        <a:xfrm>
          <a:off x="964013" y="1530995"/>
          <a:ext cx="1791613" cy="1398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endParaRPr lang="en-US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的狭窄</a:t>
          </a:r>
        </a:p>
      </dsp:txBody>
      <dsp:txXfrm>
        <a:off x="964013" y="1530995"/>
        <a:ext cx="1791613" cy="1398903"/>
      </dsp:txXfrm>
    </dsp:sp>
    <dsp:sp modelId="{C0086513-535B-4E9F-B5D1-1B2553CA9197}">
      <dsp:nvSpPr>
        <dsp:cNvPr id="0" name=""/>
        <dsp:cNvSpPr/>
      </dsp:nvSpPr>
      <dsp:spPr bwMode="white">
        <a:xfrm>
          <a:off x="2755626" y="2217113"/>
          <a:ext cx="528698" cy="26667"/>
        </a:xfrm>
        <a:custGeom>
          <a:avLst/>
          <a:gdLst/>
          <a:ahLst/>
          <a:cxnLst/>
          <a:rect l="0" t="0" r="0" b="0"/>
          <a:pathLst>
            <a:path w="833" h="42">
              <a:moveTo>
                <a:pt x="0" y="21"/>
              </a:moveTo>
              <a:lnTo>
                <a:pt x="833" y="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C7582A41-5DBB-4CA1-A18E-EEC0C3205EA5}">
      <dsp:nvSpPr>
        <dsp:cNvPr id="0" name=""/>
        <dsp:cNvSpPr/>
      </dsp:nvSpPr>
      <dsp:spPr bwMode="white">
        <a:xfrm>
          <a:off x="3284324" y="1315501"/>
          <a:ext cx="2045150" cy="1829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双向转诊至卒中中心进一步多模式影像学</a:t>
          </a:r>
          <a:r>
            <a:rPr lang="zh-CN" altLang="en-US" sz="16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检查明确血管狭窄情况</a:t>
          </a:r>
          <a:r>
            <a:rPr lang="zh-CN" altLang="en-US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endParaRPr lang="en-US" altLang="zh-CN" sz="1600" kern="12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CTA</a:t>
          </a:r>
          <a:r>
            <a:rPr lang="zh-CN" altLang="en-US" sz="16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MRA</a:t>
          </a:r>
          <a:r>
            <a:rPr lang="zh-CN" altLang="en-US" sz="16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DSA</a:t>
          </a:r>
          <a:endParaRPr lang="zh-CN" altLang="en-US" sz="1600" b="1" kern="1200" dirty="0">
            <a:solidFill>
              <a:srgbClr val="00B05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84324" y="1315501"/>
        <a:ext cx="2045150" cy="1829891"/>
      </dsp:txXfrm>
    </dsp:sp>
    <dsp:sp modelId="{5550477B-6E94-4DAA-B02E-A4C6D2C402FA}">
      <dsp:nvSpPr>
        <dsp:cNvPr id="0" name=""/>
        <dsp:cNvSpPr/>
      </dsp:nvSpPr>
      <dsp:spPr bwMode="white">
        <a:xfrm>
          <a:off x="4607726" y="1267108"/>
          <a:ext cx="1972196" cy="26667"/>
        </a:xfrm>
        <a:custGeom>
          <a:avLst/>
          <a:gdLst/>
          <a:ahLst/>
          <a:cxnLst/>
          <a:rect l="0" t="0" r="0" b="0"/>
          <a:pathLst>
            <a:path w="3106" h="42">
              <a:moveTo>
                <a:pt x="1137" y="1517"/>
              </a:moveTo>
              <a:lnTo>
                <a:pt x="1969" y="-14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74FF6084-E61F-42D2-874A-DCB24EB04E5B}">
      <dsp:nvSpPr>
        <dsp:cNvPr id="0" name=""/>
        <dsp:cNvSpPr/>
      </dsp:nvSpPr>
      <dsp:spPr bwMode="white">
        <a:xfrm>
          <a:off x="5858173" y="0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生活方式干预</a:t>
          </a:r>
        </a:p>
      </dsp:txBody>
      <dsp:txXfrm>
        <a:off x="5858173" y="0"/>
        <a:ext cx="1321746" cy="660873"/>
      </dsp:txXfrm>
    </dsp:sp>
    <dsp:sp modelId="{E0669807-EBAE-4D11-B584-FA5FB1B8647E}">
      <dsp:nvSpPr>
        <dsp:cNvPr id="0" name=""/>
        <dsp:cNvSpPr/>
      </dsp:nvSpPr>
      <dsp:spPr bwMode="white">
        <a:xfrm>
          <a:off x="4965506" y="1647110"/>
          <a:ext cx="1256636" cy="26667"/>
        </a:xfrm>
        <a:custGeom>
          <a:avLst/>
          <a:gdLst/>
          <a:ahLst/>
          <a:cxnLst/>
          <a:rect l="0" t="0" r="0" b="0"/>
          <a:pathLst>
            <a:path w="1979" h="42">
              <a:moveTo>
                <a:pt x="573" y="919"/>
              </a:moveTo>
              <a:lnTo>
                <a:pt x="1406" y="-8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D9DF0025-A41C-4E1C-8C34-E2E7BA00E267}">
      <dsp:nvSpPr>
        <dsp:cNvPr id="0" name=""/>
        <dsp:cNvSpPr/>
      </dsp:nvSpPr>
      <dsp:spPr bwMode="white">
        <a:xfrm>
          <a:off x="5858173" y="760004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内科药物治疗</a:t>
          </a:r>
        </a:p>
      </dsp:txBody>
      <dsp:txXfrm>
        <a:off x="5858173" y="760004"/>
        <a:ext cx="1321746" cy="660873"/>
      </dsp:txXfrm>
    </dsp:sp>
    <dsp:sp modelId="{4CFA4781-454C-42C4-9DF6-B5538F0F8E34}">
      <dsp:nvSpPr>
        <dsp:cNvPr id="0" name=""/>
        <dsp:cNvSpPr/>
      </dsp:nvSpPr>
      <dsp:spPr bwMode="white">
        <a:xfrm>
          <a:off x="5268277" y="2027112"/>
          <a:ext cx="651094" cy="26667"/>
        </a:xfrm>
        <a:custGeom>
          <a:avLst/>
          <a:gdLst/>
          <a:ahLst/>
          <a:cxnLst/>
          <a:rect l="0" t="0" r="0" b="0"/>
          <a:pathLst>
            <a:path w="1025" h="42">
              <a:moveTo>
                <a:pt x="96" y="320"/>
              </a:moveTo>
              <a:lnTo>
                <a:pt x="929" y="-2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0DC2B7AC-723B-4FE3-AF0B-BADE2427F4B3}">
      <dsp:nvSpPr>
        <dsp:cNvPr id="0" name=""/>
        <dsp:cNvSpPr/>
      </dsp:nvSpPr>
      <dsp:spPr bwMode="white">
        <a:xfrm>
          <a:off x="5858173" y="1520008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血管内治疗</a:t>
          </a:r>
        </a:p>
      </dsp:txBody>
      <dsp:txXfrm>
        <a:off x="5858173" y="1520008"/>
        <a:ext cx="1321746" cy="660873"/>
      </dsp:txXfrm>
    </dsp:sp>
    <dsp:sp modelId="{D4CCEC35-3E1F-48C7-8CA6-230FD4B33E21}">
      <dsp:nvSpPr>
        <dsp:cNvPr id="0" name=""/>
        <dsp:cNvSpPr/>
      </dsp:nvSpPr>
      <dsp:spPr bwMode="white">
        <a:xfrm>
          <a:off x="5268277" y="2407114"/>
          <a:ext cx="651094" cy="26667"/>
        </a:xfrm>
        <a:custGeom>
          <a:avLst/>
          <a:gdLst/>
          <a:ahLst/>
          <a:cxnLst/>
          <a:rect l="0" t="0" r="0" b="0"/>
          <a:pathLst>
            <a:path w="1025" h="42">
              <a:moveTo>
                <a:pt x="96" y="-278"/>
              </a:moveTo>
              <a:lnTo>
                <a:pt x="929" y="3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67CC8AA3-7004-4822-AC3B-7B8A8020B511}">
      <dsp:nvSpPr>
        <dsp:cNvPr id="0" name=""/>
        <dsp:cNvSpPr/>
      </dsp:nvSpPr>
      <dsp:spPr bwMode="white">
        <a:xfrm>
          <a:off x="5858173" y="2280011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外科手术治疗</a:t>
          </a:r>
        </a:p>
      </dsp:txBody>
      <dsp:txXfrm>
        <a:off x="5858173" y="2280011"/>
        <a:ext cx="1321746" cy="660873"/>
      </dsp:txXfrm>
    </dsp:sp>
    <dsp:sp modelId="{1047E84C-71B7-4B48-8FFA-6D6C4774EE9C}">
      <dsp:nvSpPr>
        <dsp:cNvPr id="0" name=""/>
        <dsp:cNvSpPr/>
      </dsp:nvSpPr>
      <dsp:spPr bwMode="white">
        <a:xfrm>
          <a:off x="4965506" y="2787116"/>
          <a:ext cx="1256636" cy="26667"/>
        </a:xfrm>
        <a:custGeom>
          <a:avLst/>
          <a:gdLst/>
          <a:ahLst/>
          <a:cxnLst/>
          <a:rect l="0" t="0" r="0" b="0"/>
          <a:pathLst>
            <a:path w="1979" h="42">
              <a:moveTo>
                <a:pt x="573" y="-877"/>
              </a:moveTo>
              <a:lnTo>
                <a:pt x="1406" y="9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4D417D2E-BE67-4DBE-9628-1AFD6731B467}">
      <dsp:nvSpPr>
        <dsp:cNvPr id="0" name=""/>
        <dsp:cNvSpPr/>
      </dsp:nvSpPr>
      <dsp:spPr bwMode="white">
        <a:xfrm>
          <a:off x="5858173" y="3040015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复合手术治疗</a:t>
          </a:r>
        </a:p>
      </dsp:txBody>
      <dsp:txXfrm>
        <a:off x="5858173" y="3040015"/>
        <a:ext cx="1321746" cy="660873"/>
      </dsp:txXfrm>
    </dsp:sp>
    <dsp:sp modelId="{73DA422C-104F-4E8A-833F-942D5F1A2612}">
      <dsp:nvSpPr>
        <dsp:cNvPr id="0" name=""/>
        <dsp:cNvSpPr/>
      </dsp:nvSpPr>
      <dsp:spPr bwMode="white">
        <a:xfrm>
          <a:off x="4607726" y="3167117"/>
          <a:ext cx="1972196" cy="26667"/>
        </a:xfrm>
        <a:custGeom>
          <a:avLst/>
          <a:gdLst/>
          <a:ahLst/>
          <a:cxnLst/>
          <a:rect l="0" t="0" r="0" b="0"/>
          <a:pathLst>
            <a:path w="3106" h="42">
              <a:moveTo>
                <a:pt x="1137" y="-1475"/>
              </a:moveTo>
              <a:lnTo>
                <a:pt x="1969" y="15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914400" cy="914400"/>
      </dsp:txXfrm>
    </dsp:sp>
    <dsp:sp modelId="{8FABFC91-4B5E-47DF-84A0-9ADD3507F699}">
      <dsp:nvSpPr>
        <dsp:cNvPr id="0" name=""/>
        <dsp:cNvSpPr/>
      </dsp:nvSpPr>
      <dsp:spPr bwMode="white">
        <a:xfrm>
          <a:off x="5858173" y="3800019"/>
          <a:ext cx="1321746" cy="6608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</a:p>
      </dsp:txBody>
      <dsp:txXfrm>
        <a:off x="5858173" y="3800019"/>
        <a:ext cx="1321746" cy="66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0E70B68-71AB-4FAF-AD07-CF6A2C181B2B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8BCF861-A7A9-4857-A8FA-5ADCDC32758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/>
              <a:t>全世界都在关注中国的卒中现状，</a:t>
            </a:r>
            <a:r>
              <a:rPr lang="en-US" altLang="zh-CN"/>
              <a:t>stroke</a:t>
            </a:r>
            <a:r>
              <a:rPr lang="zh-CN" altLang="en-US"/>
              <a:t>杂志的主编</a:t>
            </a:r>
            <a:r>
              <a:rPr lang="en-US" altLang="zh-CN"/>
              <a:t>Marc Fisher</a:t>
            </a:r>
            <a:r>
              <a:rPr lang="zh-CN" altLang="en-US"/>
              <a:t>也曾说过，中国成了全球卒中危害最严重的国家之一，一定要全世界关注中国卒中的现状。</a:t>
            </a: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5B21D-054F-483F-AF6E-2CF75A23833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/>
              <a:t>最新的中国心血管病报告指出，目前中国的卒中患者已近</a:t>
            </a:r>
            <a:r>
              <a:rPr lang="en-US" altLang="zh-CN"/>
              <a:t>700</a:t>
            </a:r>
            <a:r>
              <a:rPr lang="zh-CN" altLang="en-US"/>
              <a:t>万，脑血管病患病率不断呈上升趋势。</a:t>
            </a: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05FD45-E70F-4B61-BEE3-E3098C1A0663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81BF2-08F8-45DF-ABD7-9E56E5450B1B}" type="slidenum">
              <a:rPr lang="zh-CN" altLang="en-US">
                <a:ea typeface="等线"/>
                <a:cs typeface="等线"/>
              </a:rPr>
              <a:t>6</a:t>
            </a:fld>
            <a:endParaRPr lang="en-US" altLang="zh-CN"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AD895D-49CB-4D1A-B1BA-D400623801F0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61452239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D055-9F81-4EA0-BAE7-3968EC53EB2F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29DF-0691-4E04-805C-68942516EE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2563-21E2-4865-89E5-849FA8571533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69C1-3B89-4EC1-9909-4404F82FD7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B5D5-48B6-44B9-8717-7DEADC925765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7650-B578-4FF2-BFA6-9E3038EDA4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2F59-39C7-4B15-BCCF-3D544BBFED10}" type="datetime1">
              <a:rPr lang="zh-CN" altLang="en-US"/>
              <a:t>2021/4/13</a:t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EEBB-3AA0-43A6-A77F-8DB6EE7A111A}" type="slidenum">
              <a:rPr lang="zh-CN" altLang="en-US"/>
              <a:t>‹#›</a:t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5385" cy="8207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CE32-43E0-40E6-BBDA-AC530EB775BA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7EC-E7E8-4991-A3A3-AA6EAA0856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5385" cy="8207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D5F2-6798-4147-82A4-DD1843E38841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2D8D-6780-4914-9EF1-7B40F0AD9B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06450" y="44450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6762-7317-4587-A5C3-6F3A4B056B45}" type="datetimeFigureOut">
              <a:rPr lang="zh-CN" altLang="en-US"/>
              <a:t>2021/4/13</a:t>
            </a:fld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0AF1-2389-4976-B436-94AEAE76DB2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6DAE-649B-42B6-9F76-F6BFF0D05A1C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8A42-01C3-4EE4-8CE7-AFF8882BFF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DD34-A739-46F9-B0A7-325243DE5843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7A5F-F8C2-4D10-9757-BA9AC41FEC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DE1A-7CFE-4728-8EDD-870C3169DE79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3401-B30B-4B11-9676-5E251C9647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01DD-E442-4AA8-8EC8-874245F2DD40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6819-DEA4-42BB-BE81-8F403D07D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68F6-8B55-4BF9-AE9B-6A49D76B15DE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7BEC-4109-4582-9E7B-C6E9F356C8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5381-1C67-4D95-BFC4-B08106A59F94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9BB9-7689-4390-921D-162BDF0B2F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72FF-DD22-4775-8E85-3D14B6FF7F8D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CD8A-9519-4472-A696-EE1A45002D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02FE-1FAC-4A41-B877-677E3137B19D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AEE9-9864-42C7-BD2A-E101FF5ADA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461483-A031-4B3E-93C0-BEC5F436B972}" type="datetimeFigureOut">
              <a:rPr lang="zh-CN" altLang="en-US"/>
              <a:t>2021/4/13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894B03-477C-4210-B494-0376B314333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8" name="Picture 2" descr="C:\Users\Administrator\Downloads\161452239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85860" cy="12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0" y="6457950"/>
            <a:ext cx="3857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E33B29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   特色 创新 奉献</a:t>
            </a:r>
            <a:endParaRPr lang="zh-CN" altLang="en-US" sz="2000" dirty="0">
              <a:solidFill>
                <a:srgbClr val="E33B29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z="480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脑卒中高危人群的筛查</a:t>
            </a:r>
            <a:br>
              <a:rPr lang="zh-CN" altLang="en-US" sz="480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480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和干预</a:t>
            </a:r>
          </a:p>
        </p:txBody>
      </p:sp>
      <p:sp>
        <p:nvSpPr>
          <p:cNvPr id="16387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苏州大学附属第一医院</a:t>
            </a:r>
            <a:endParaRPr lang="en-US" altLang="zh-CN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38" y="500063"/>
            <a:ext cx="6143625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2060"/>
                </a:solidFill>
              </a:rPr>
              <a:t>精准化预防流程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8813" y="2000250"/>
            <a:ext cx="4857750" cy="92868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利用常驻人口</a:t>
            </a:r>
            <a:r>
              <a:rPr lang="en-US" altLang="zh-CN" b="1" dirty="0">
                <a:solidFill>
                  <a:schemeClr val="tx1"/>
                </a:solidFill>
              </a:rPr>
              <a:t>65</a:t>
            </a:r>
            <a:r>
              <a:rPr lang="zh-CN" altLang="en-US" b="1" dirty="0">
                <a:solidFill>
                  <a:schemeClr val="tx1"/>
                </a:solidFill>
              </a:rPr>
              <a:t>岁以上体检数据</a:t>
            </a:r>
            <a:r>
              <a:rPr lang="en-US" altLang="zh-CN" b="1" dirty="0">
                <a:solidFill>
                  <a:schemeClr val="tx1"/>
                </a:solidFill>
              </a:rPr>
              <a:t>-----</a:t>
            </a:r>
            <a:r>
              <a:rPr lang="zh-CN" altLang="en-US" b="1" dirty="0">
                <a:solidFill>
                  <a:schemeClr val="tx1"/>
                </a:solidFill>
              </a:rPr>
              <a:t>高危患者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各种形式筛查活动（义诊、卒中门诊）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0" y="1928802"/>
          <a:ext cx="56166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214688" y="3143250"/>
            <a:ext cx="4786312" cy="8810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转诊双向转诊评估</a:t>
            </a:r>
            <a:r>
              <a:rPr lang="en-US" altLang="zh-CN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----</a:t>
            </a: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完善颈血管彩超检查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进一步完善血糖、血脂四项、</a:t>
            </a:r>
            <a:r>
              <a:rPr lang="en-US" altLang="zh-CN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HCY</a:t>
            </a: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检查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3563" y="5643563"/>
            <a:ext cx="3500437" cy="8810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结合危险分层，制定治疗方案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患者教育</a:t>
            </a:r>
          </a:p>
        </p:txBody>
      </p:sp>
      <p:sp>
        <p:nvSpPr>
          <p:cNvPr id="7" name="矩形 6"/>
          <p:cNvSpPr/>
          <p:nvPr/>
        </p:nvSpPr>
        <p:spPr>
          <a:xfrm>
            <a:off x="4357688" y="4357688"/>
            <a:ext cx="4214812" cy="9239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对中重度血管狭窄精准干预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心脏相关检查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142844" y="1428736"/>
          <a:ext cx="90011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圆角矩形 3"/>
          <p:cNvSpPr/>
          <p:nvPr/>
        </p:nvSpPr>
        <p:spPr>
          <a:xfrm>
            <a:off x="1785938" y="1000125"/>
            <a:ext cx="4786312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初筛的目标人群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85868"/>
          <a:stretch>
            <a:fillRect/>
          </a:stretch>
        </p:blipFill>
        <p:spPr bwMode="auto">
          <a:xfrm>
            <a:off x="2000232" y="1071546"/>
            <a:ext cx="4657725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25"/>
            <a:ext cx="75009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00250" y="1071563"/>
            <a:ext cx="4786313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初筛的内容</a:t>
            </a:r>
          </a:p>
        </p:txBody>
      </p:sp>
      <p:sp>
        <p:nvSpPr>
          <p:cNvPr id="28675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214282" y="1071570"/>
          <a:ext cx="892971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785938" y="1000125"/>
            <a:ext cx="4786312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复筛内容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928662" y="1142984"/>
          <a:ext cx="72152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71563" y="5786438"/>
            <a:ext cx="6858000" cy="92392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干预措施：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采取社区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卒中中心双向转诊方式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依据初筛的危险分层、复筛的检查结果给予精准个性化干预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方案，包括饮食生活方式的改变、药物干预、定期随访追踪。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针对目标人群精准个性化干预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714348" y="1357298"/>
          <a:ext cx="8143932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8"/>
          <p:cNvGrpSpPr/>
          <p:nvPr/>
        </p:nvGrpSpPr>
        <p:grpSpPr bwMode="auto">
          <a:xfrm>
            <a:off x="0" y="3000372"/>
            <a:ext cx="1571604" cy="1214446"/>
            <a:chOff x="5245966" y="450451"/>
            <a:chExt cx="1962347" cy="784938"/>
          </a:xfrm>
        </p:grpSpPr>
        <p:sp>
          <p:nvSpPr>
            <p:cNvPr id="6" name="燕尾形 5"/>
            <p:cNvSpPr/>
            <p:nvPr/>
          </p:nvSpPr>
          <p:spPr>
            <a:xfrm>
              <a:off x="5245966" y="450451"/>
              <a:ext cx="1962347" cy="78493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燕尾形 4"/>
            <p:cNvSpPr/>
            <p:nvPr/>
          </p:nvSpPr>
          <p:spPr>
            <a:xfrm>
              <a:off x="5781122" y="450451"/>
              <a:ext cx="1178043" cy="784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5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确定精筛目标人群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007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工程脑卒中危险人群精筛干预方案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214313" y="1357313"/>
            <a:ext cx="5891212" cy="5500687"/>
            <a:chOff x="3286116" y="1142984"/>
            <a:chExt cx="5676901" cy="5210190"/>
          </a:xfrm>
        </p:grpSpPr>
        <p:pic>
          <p:nvPicPr>
            <p:cNvPr id="3174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6116" y="3286124"/>
              <a:ext cx="5391150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92" y="1142984"/>
              <a:ext cx="5534025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工程脑卒中危险人群精筛干预方案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714500"/>
            <a:ext cx="52673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Desktop\initpintu_副本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955" t="4030" r="3955" b="4715"/>
          <a:stretch>
            <a:fillRect/>
          </a:stretch>
        </p:blipFill>
        <p:spPr>
          <a:xfrm>
            <a:off x="5286375" y="0"/>
            <a:ext cx="3568700" cy="3357563"/>
          </a:xfr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32771" name="Group 5"/>
          <p:cNvGrpSpPr>
            <a:grpSpLocks noChangeAspect="1"/>
          </p:cNvGrpSpPr>
          <p:nvPr/>
        </p:nvGrpSpPr>
        <p:grpSpPr bwMode="auto">
          <a:xfrm>
            <a:off x="214313" y="1928813"/>
            <a:ext cx="3071812" cy="4540250"/>
            <a:chOff x="0" y="0"/>
            <a:chExt cx="1935" cy="2860"/>
          </a:xfrm>
        </p:grpSpPr>
        <p:pic>
          <p:nvPicPr>
            <p:cNvPr id="32775" name="图片 4" descr="IMG_2272.JPG"/>
            <p:cNvPicPr>
              <a:picLocks noChangeAspect="1" noChangeArrowheads="1"/>
            </p:cNvPicPr>
            <p:nvPr/>
          </p:nvPicPr>
          <p:blipFill>
            <a:blip r:embed="rId4"/>
            <a:srcRect t="33333"/>
            <a:stretch>
              <a:fillRect/>
            </a:stretch>
          </p:blipFill>
          <p:spPr bwMode="auto">
            <a:xfrm>
              <a:off x="0" y="0"/>
              <a:ext cx="1935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图片 3" descr="IMG_2222.JPG"/>
            <p:cNvPicPr>
              <a:picLocks noChangeAspect="1" noChangeArrowheads="1"/>
            </p:cNvPicPr>
            <p:nvPr/>
          </p:nvPicPr>
          <p:blipFill>
            <a:blip r:embed="rId5"/>
            <a:srcRect t="16666"/>
            <a:stretch>
              <a:fillRect/>
            </a:stretch>
          </p:blipFill>
          <p:spPr bwMode="auto">
            <a:xfrm>
              <a:off x="0" y="1303"/>
              <a:ext cx="1935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2" name="矩形 3" descr="#wm#_13_07_222_12020_d_2_28#clear#"/>
          <p:cNvSpPr>
            <a:spLocks noChangeArrowheads="1"/>
          </p:cNvSpPr>
          <p:nvPr/>
        </p:nvSpPr>
        <p:spPr bwMode="auto">
          <a:xfrm>
            <a:off x="1258888" y="188913"/>
            <a:ext cx="3429000" cy="714375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3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苏大附一院</a:t>
            </a:r>
            <a:endParaRPr lang="en-US" altLang="zh-CN" sz="2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3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多学科社区筛查</a:t>
            </a:r>
            <a:endParaRPr lang="en-US" sz="2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2773" name="图片 5" descr="IMG_2302.JPG"/>
          <p:cNvPicPr>
            <a:picLocks noChangeAspect="1" noChangeArrowheads="1"/>
          </p:cNvPicPr>
          <p:nvPr/>
        </p:nvPicPr>
        <p:blipFill>
          <a:blip r:embed="rId6"/>
          <a:srcRect t="15257" r="2898" b="13724"/>
          <a:stretch>
            <a:fillRect/>
          </a:stretch>
        </p:blipFill>
        <p:spPr bwMode="auto">
          <a:xfrm>
            <a:off x="4692650" y="3851275"/>
            <a:ext cx="43084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图片 14" descr="义诊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619250"/>
            <a:ext cx="35004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MG_2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25"/>
            <a:ext cx="41433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矩形 3" descr="#wm#_13_07_222_12020_d_2_28#clear#"/>
          <p:cNvSpPr>
            <a:spLocks noChangeArrowheads="1"/>
          </p:cNvSpPr>
          <p:nvPr/>
        </p:nvSpPr>
        <p:spPr bwMode="auto">
          <a:xfrm>
            <a:off x="1500188" y="142875"/>
            <a:ext cx="3500437" cy="8572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苏大附一院</a:t>
            </a:r>
            <a:endParaRPr lang="en-US" altLang="zh-CN" sz="2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世界卒中日义诊</a:t>
            </a:r>
            <a:endParaRPr lang="en-US" sz="2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796" name="Picture 9" descr="C:\Users\Administrator\Desktop\图片7_副本_副本.jpg"/>
          <p:cNvPicPr>
            <a:picLocks noChangeAspect="1" noChangeArrowheads="1"/>
          </p:cNvPicPr>
          <p:nvPr/>
        </p:nvPicPr>
        <p:blipFill>
          <a:blip r:embed="rId3"/>
          <a:srcRect l="27612" t="11655" r="5196" b="29234"/>
          <a:stretch>
            <a:fillRect/>
          </a:stretch>
        </p:blipFill>
        <p:spPr bwMode="auto">
          <a:xfrm>
            <a:off x="142875" y="1214438"/>
            <a:ext cx="398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2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798" name="AutoShape 4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799" name="AutoShape 6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800" name="AutoShape 10" descr="https://wx.qq.com/cgi-bin/mmwebwx-bin/webwxgetmsgimg?&amp;MsgID=2192527006006136399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801" name="AutoShape 12" descr="https://wx.qq.com/cgi-bin/mmwebwx-bin/webwxgetmsgimg?&amp;MsgID=2192527006006136399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33802" name="Picture 2" descr="IMG_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643313"/>
            <a:ext cx="3960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09" b="15628"/>
          <a:stretch>
            <a:fillRect/>
          </a:stretch>
        </p:blipFill>
        <p:spPr bwMode="auto">
          <a:xfrm>
            <a:off x="1066800" y="852488"/>
            <a:ext cx="70104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3252788" y="3714750"/>
            <a:ext cx="5532437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中国成了全球卒中危害最严重的国家之一，一定要让全世界关注中国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卒中</a:t>
            </a:r>
            <a:r>
              <a:rPr lang="zh-CN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的现状。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endParaRPr lang="en-US" altLang="zh-CN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《STROKE》· Marc Fisher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976438"/>
            <a:ext cx="21859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323850" y="404813"/>
            <a:ext cx="84248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</a:t>
            </a:r>
            <a:r>
              <a:rPr lang="zh-CN" altLang="zh-CN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让全世界关注中国</a:t>
            </a:r>
            <a:r>
              <a:rPr lang="zh-CN" altLang="en-US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卒中</a:t>
            </a:r>
            <a:endParaRPr lang="zh-CN" altLang="en-US" sz="3600" b="1">
              <a:solidFill>
                <a:srgbClr val="01357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2875"/>
            <a:ext cx="6672263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F:\webwxgetmsgimg.jpg"/>
          <p:cNvPicPr>
            <a:picLocks noChangeAspect="1" noChangeArrowheads="1"/>
          </p:cNvPicPr>
          <p:nvPr/>
        </p:nvPicPr>
        <p:blipFill>
          <a:blip r:embed="rId3"/>
          <a:srcRect t="8911"/>
          <a:stretch>
            <a:fillRect/>
          </a:stretch>
        </p:blipFill>
        <p:spPr bwMode="auto">
          <a:xfrm>
            <a:off x="2071688" y="2428875"/>
            <a:ext cx="4572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yy.sdfyy.cn/UploadFiles/20161026102214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fyy.sdfyy.cn/UploadFiles/20161026075609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8" y="3160713"/>
            <a:ext cx="554831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42844" y="785794"/>
          <a:ext cx="5153025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4429124" y="8572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571472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4429124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214282" y="1071546"/>
          <a:ext cx="821537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500" y="3857625"/>
            <a:ext cx="785813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44/4014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00688" y="4357688"/>
            <a:ext cx="785812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171/5106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786563" y="3429000"/>
            <a:ext cx="7858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latin typeface="+mj-ea"/>
                <a:ea typeface="+mj-ea"/>
              </a:rPr>
              <a:t>61/4083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43250" y="3857625"/>
            <a:ext cx="785813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21/10857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72000" y="4429125"/>
            <a:ext cx="78581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latin typeface="+mj-ea"/>
                <a:ea typeface="+mj-ea"/>
              </a:rPr>
              <a:t>16/4014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857875" y="4643438"/>
            <a:ext cx="78581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latin typeface="+mj-ea"/>
                <a:ea typeface="+mj-ea"/>
              </a:rPr>
              <a:t>9/5106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358063" y="4572000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+mj-ea"/>
                <a:ea typeface="+mj-ea"/>
              </a:rPr>
              <a:t>7/4083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00034" y="1357298"/>
          <a:ext cx="80010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>
          <a:xfrm>
            <a:off x="539750" y="1412875"/>
            <a:ext cx="7858125" cy="4608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数据来源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（筛查总人数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2937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人）：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、社区体检数据，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2270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人，年龄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60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岁以上为主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、义诊随机数据，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562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人，多以老年为主；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、门诊筛查数据，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188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人，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40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岁以上；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cs"/>
              </a:rPr>
              <a:t>特点：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老年人为主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cs"/>
              </a:rPr>
              <a:t>原因：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体检针对老年；义诊筛查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60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岁以下人群上班族为主，没时间或不愿意。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cs"/>
              </a:rPr>
              <a:t>说明：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清塘体检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1664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人数据统计完成；留园体检约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8000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多人，目前只统计了</a:t>
            </a:r>
            <a:r>
              <a:rPr lang="en-US" altLang="zh-CN" sz="2400" b="1" dirty="0">
                <a:solidFill>
                  <a:schemeClr val="tx1"/>
                </a:solidFill>
                <a:cs typeface="+mn-cs"/>
              </a:rPr>
              <a:t>606</a:t>
            </a:r>
            <a:r>
              <a:rPr lang="zh-CN" altLang="en-US" sz="2400" b="1" dirty="0">
                <a:solidFill>
                  <a:schemeClr val="tx1"/>
                </a:solidFill>
                <a:cs typeface="+mn-cs"/>
              </a:rPr>
              <a:t>多人，还在统计中。</a:t>
            </a:r>
            <a:endParaRPr lang="en-US" altLang="zh-CN" sz="2400" b="1" dirty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年筛查情况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95536" y="5373216"/>
            <a:ext cx="7556376" cy="18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各种筛查活动高危人群 比例：清塘</a:t>
            </a:r>
            <a:r>
              <a:rPr lang="en-US" altLang="zh-CN" b="1" dirty="0">
                <a:solidFill>
                  <a:schemeClr val="tx1"/>
                </a:solidFill>
              </a:rPr>
              <a:t>17.3%</a:t>
            </a:r>
            <a:r>
              <a:rPr lang="zh-CN" altLang="en-US" b="1" dirty="0">
                <a:solidFill>
                  <a:schemeClr val="tx1"/>
                </a:solidFill>
              </a:rPr>
              <a:t>；留园</a:t>
            </a:r>
            <a:r>
              <a:rPr lang="en-US" altLang="zh-CN" b="1" dirty="0">
                <a:solidFill>
                  <a:schemeClr val="tx1"/>
                </a:solidFill>
              </a:rPr>
              <a:t>42.5%</a:t>
            </a:r>
            <a:r>
              <a:rPr lang="zh-CN" altLang="en-US" b="1" dirty="0">
                <a:solidFill>
                  <a:schemeClr val="tx1"/>
                </a:solidFill>
              </a:rPr>
              <a:t>；义诊</a:t>
            </a:r>
            <a:r>
              <a:rPr lang="en-US" altLang="zh-CN" b="1" dirty="0">
                <a:solidFill>
                  <a:schemeClr val="tx1"/>
                </a:solidFill>
              </a:rPr>
              <a:t>19.9%</a:t>
            </a:r>
            <a:r>
              <a:rPr lang="zh-CN" altLang="en-US" b="1" dirty="0">
                <a:solidFill>
                  <a:schemeClr val="tx1"/>
                </a:solidFill>
              </a:rPr>
              <a:t>；卒中门诊：</a:t>
            </a:r>
            <a:r>
              <a:rPr lang="en-US" altLang="zh-CN" b="1" dirty="0">
                <a:solidFill>
                  <a:schemeClr val="tx1"/>
                </a:solidFill>
              </a:rPr>
              <a:t>19.13%</a:t>
            </a:r>
            <a:r>
              <a:rPr lang="zh-CN" altLang="en-US" b="1" dirty="0">
                <a:solidFill>
                  <a:schemeClr val="tx1"/>
                </a:solidFill>
              </a:rPr>
              <a:t>。</a:t>
            </a:r>
            <a:endParaRPr lang="en-US" altLang="zh-CN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原因：社区</a:t>
            </a:r>
            <a:r>
              <a:rPr lang="zh-CN" altLang="en-US" b="1" dirty="0">
                <a:solidFill>
                  <a:schemeClr val="tx1"/>
                </a:solidFill>
              </a:rPr>
              <a:t>体检大多</a:t>
            </a:r>
            <a:r>
              <a:rPr lang="en-US" altLang="zh-CN" b="1" dirty="0">
                <a:solidFill>
                  <a:schemeClr val="tx1"/>
                </a:solidFill>
              </a:rPr>
              <a:t>65</a:t>
            </a:r>
            <a:r>
              <a:rPr lang="zh-CN" altLang="en-US" b="1" dirty="0">
                <a:solidFill>
                  <a:schemeClr val="tx1"/>
                </a:solidFill>
              </a:rPr>
              <a:t>岁以上人群；义诊及门诊筛查年龄分布</a:t>
            </a:r>
            <a:r>
              <a:rPr lang="en-US" altLang="zh-CN" b="1" dirty="0">
                <a:solidFill>
                  <a:schemeClr val="tx1"/>
                </a:solidFill>
              </a:rPr>
              <a:t>45</a:t>
            </a:r>
            <a:r>
              <a:rPr lang="zh-CN" altLang="en-US" b="1" dirty="0">
                <a:solidFill>
                  <a:schemeClr val="tx1"/>
                </a:solidFill>
              </a:rPr>
              <a:t>岁以上；</a:t>
            </a:r>
            <a:endParaRPr lang="en-US" altLang="zh-CN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建议：要关注中年人群</a:t>
            </a:r>
            <a:endParaRPr lang="en-US" altLang="zh-CN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altLang="zh-CN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0723" name="图表 5"/>
          <p:cNvGraphicFramePr/>
          <p:nvPr/>
        </p:nvGraphicFramePr>
        <p:xfrm>
          <a:off x="1259632" y="1124744"/>
          <a:ext cx="5832648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10350500" imgH="6946900" progId="Excel.Sheet.8">
                  <p:embed/>
                </p:oleObj>
              </mc:Choice>
              <mc:Fallback>
                <p:oleObj name="图表" r:id="rId2" imgW="10350500" imgH="6946900" progId="Excel.Sheet.8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124744"/>
                        <a:ext cx="5832648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年筛查情况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5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zh-CN" altLang="en-US"/>
          </a:p>
        </p:txBody>
      </p:sp>
      <p:graphicFrame>
        <p:nvGraphicFramePr>
          <p:cNvPr id="31747" name="图表 3"/>
          <p:cNvGraphicFramePr/>
          <p:nvPr/>
        </p:nvGraphicFramePr>
        <p:xfrm>
          <a:off x="1352550" y="125888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99505" imgH="4169410" progId="Excel.Chart.8">
                  <p:embed/>
                </p:oleObj>
              </mc:Choice>
              <mc:Fallback>
                <p:oleObj r:id="rId2" imgW="6199505" imgH="4169410" progId="Excel.Chart.8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2550" y="1258888"/>
                        <a:ext cx="6197600" cy="416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216025" y="6021388"/>
            <a:ext cx="6696075" cy="5238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cap="all" dirty="0">
                <a:solidFill>
                  <a:prstClr val="black"/>
                </a:solidFill>
                <a:latin typeface="华文楷体"/>
                <a:cs typeface="+mj-cs"/>
              </a:rPr>
              <a:t>说明：经过初筛，高危人群比例大于</a:t>
            </a:r>
            <a:r>
              <a:rPr lang="en-US" altLang="zh-CN" sz="2800" b="1" cap="all" dirty="0">
                <a:solidFill>
                  <a:prstClr val="black"/>
                </a:solidFill>
                <a:latin typeface="华文楷体"/>
                <a:cs typeface="+mj-cs"/>
              </a:rPr>
              <a:t>23%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年筛查情况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9750" y="5207000"/>
            <a:ext cx="7772400" cy="146208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高危人群复筛：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111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其中动脉硬化改变：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100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(90%)</a:t>
            </a:r>
            <a:br>
              <a:rPr lang="en-US" altLang="zh-CN" sz="2200" b="1" cap="none" dirty="0">
                <a:latin typeface="华文楷体"/>
                <a:ea typeface="华文楷体"/>
                <a:cs typeface="华文楷体"/>
              </a:rPr>
            </a:b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基本正常：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11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人；内膜增厚：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35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人；稳定斑块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12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人；</a:t>
            </a:r>
            <a:br>
              <a:rPr lang="en-US" altLang="zh-CN" sz="2200" b="1" cap="none" dirty="0">
                <a:latin typeface="华文楷体"/>
                <a:ea typeface="华文楷体"/>
                <a:cs typeface="华文楷体"/>
              </a:rPr>
            </a:b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易损斑块：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32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人；混合斑块：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人；血管狭窄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(95%1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,&gt;70%2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,&gt;50%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200" b="1" cap="none" dirty="0">
                <a:latin typeface="华文楷体"/>
                <a:ea typeface="华文楷体"/>
                <a:cs typeface="华文楷体"/>
              </a:rPr>
              <a:t>；</a:t>
            </a:r>
            <a:br>
              <a:rPr lang="en-US" altLang="zh-CN" sz="2200" cap="none" dirty="0">
                <a:latin typeface="华文楷体"/>
                <a:ea typeface="华文楷体"/>
                <a:cs typeface="华文楷体"/>
              </a:rPr>
            </a:br>
            <a:endParaRPr lang="zh-CN" altLang="en-US" sz="2200" cap="none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371600" y="285728"/>
            <a:ext cx="7772400" cy="642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60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高危人群复筛颈动脉超声</a:t>
            </a:r>
          </a:p>
        </p:txBody>
      </p:sp>
      <p:graphicFrame>
        <p:nvGraphicFramePr>
          <p:cNvPr id="32771" name="图表 5"/>
          <p:cNvGraphicFramePr/>
          <p:nvPr/>
        </p:nvGraphicFramePr>
        <p:xfrm>
          <a:off x="1425575" y="10747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93790" imgH="4169410" progId="Excel.Chart.8">
                  <p:embed/>
                </p:oleObj>
              </mc:Choice>
              <mc:Fallback>
                <p:oleObj r:id="rId2" imgW="6193790" imgH="4169410" progId="Excel.Chart.8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5575" y="1074738"/>
                        <a:ext cx="6197600" cy="416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3971925" y="1158875"/>
            <a:ext cx="1341438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2000232" y="0"/>
            <a:ext cx="6357938" cy="3408363"/>
            <a:chOff x="285720" y="285728"/>
            <a:chExt cx="6357982" cy="3408947"/>
          </a:xfrm>
          <a:solidFill>
            <a:srgbClr val="C00000"/>
          </a:solidFill>
        </p:grpSpPr>
        <p:pic>
          <p:nvPicPr>
            <p:cNvPr id="56326" name="Picture 2" descr="58-131014163611E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8598" y="1214422"/>
              <a:ext cx="3975104" cy="248025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1988" name="Text Box 11"/>
            <p:cNvSpPr txBox="1">
              <a:spLocks noChangeArrowheads="1"/>
            </p:cNvSpPr>
            <p:nvPr/>
          </p:nvSpPr>
          <p:spPr bwMode="auto">
            <a:xfrm>
              <a:off x="4148135" y="2125956"/>
              <a:ext cx="1066807" cy="44616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健 康</a:t>
              </a:r>
            </a:p>
          </p:txBody>
        </p:sp>
        <p:sp>
          <p:nvSpPr>
            <p:cNvPr id="56328" name="矩形 3" descr="#wm#_13_07_222_12020_d_2_28#clear#"/>
            <p:cNvSpPr>
              <a:spLocks noChangeArrowheads="1"/>
            </p:cNvSpPr>
            <p:nvPr/>
          </p:nvSpPr>
          <p:spPr bwMode="auto">
            <a:xfrm>
              <a:off x="285720" y="285728"/>
              <a:ext cx="4786346" cy="85725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卒中防治 你我携手 健康同行</a:t>
              </a:r>
              <a:endParaRPr 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8916" name="图片 7" descr="mmexport1448782780042.jpg"/>
          <p:cNvPicPr>
            <a:picLocks noChangeAspect="1"/>
          </p:cNvPicPr>
          <p:nvPr/>
        </p:nvPicPr>
        <p:blipFill>
          <a:blip r:embed="rId3"/>
          <a:srcRect l="5232" t="24609" r="4941" b="20313"/>
          <a:stretch>
            <a:fillRect/>
          </a:stretch>
        </p:blipFill>
        <p:spPr bwMode="auto">
          <a:xfrm>
            <a:off x="0" y="378618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85720" y="1857364"/>
            <a:ext cx="42886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24500" cmpd="dbl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72B1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</a:rPr>
              <a:t>THANK YOU</a:t>
            </a:r>
            <a:endParaRPr lang="zh-CN" altLang="en-US" sz="5400" b="1" dirty="0">
              <a:ln w="24500" cmpd="dbl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72B1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686800" cy="792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中国心血管病报告 </a:t>
            </a:r>
            <a:r>
              <a:rPr lang="en-US" altLang="zh-CN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2013》</a:t>
            </a:r>
            <a:r>
              <a:rPr lang="zh-CN" altLang="en-US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en-US" altLang="zh-CN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我国脑血管病患病率呈上升趋势</a:t>
            </a:r>
          </a:p>
        </p:txBody>
      </p:sp>
      <p:graphicFrame>
        <p:nvGraphicFramePr>
          <p:cNvPr id="18435" name="内容占位符 2"/>
          <p:cNvGraphicFramePr/>
          <p:nvPr/>
        </p:nvGraphicFramePr>
        <p:xfrm>
          <a:off x="395288" y="1628775"/>
          <a:ext cx="482441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822190" imgH="3096895" progId="Excel.Chart.8">
                  <p:embed/>
                </p:oleObj>
              </mc:Choice>
              <mc:Fallback>
                <p:oleObj r:id="rId3" imgW="4822190" imgH="3096895" progId="Excel.Chart.8">
                  <p:embed/>
                  <p:pic>
                    <p:nvPicPr>
                      <p:cNvPr id="0" name="内容占位符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4824412" cy="309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802188" y="4386263"/>
            <a:ext cx="59531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年份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50825" y="4760913"/>
            <a:ext cx="495776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脑血管病患病率</a:t>
            </a:r>
            <a:r>
              <a:rPr lang="en-US" altLang="zh-CN" sz="1600"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总体、农村及城市</a:t>
            </a:r>
            <a:r>
              <a:rPr lang="en-US" altLang="zh-CN" sz="1600"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均呈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上升趋势</a:t>
            </a:r>
            <a:endParaRPr lang="en-US" altLang="zh-CN" sz="16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城市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患病率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高于农村</a:t>
            </a:r>
            <a:endParaRPr lang="en-US" altLang="zh-CN" sz="16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卒中患者至少有</a:t>
            </a:r>
            <a:r>
              <a:rPr lang="en-US" altLang="zh-CN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700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</a:p>
        </p:txBody>
      </p:sp>
      <p:graphicFrame>
        <p:nvGraphicFramePr>
          <p:cNvPr id="18438" name="图表 6"/>
          <p:cNvGraphicFramePr/>
          <p:nvPr/>
        </p:nvGraphicFramePr>
        <p:xfrm>
          <a:off x="5400675" y="1844675"/>
          <a:ext cx="34925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93135" imgH="2590800" progId="Excel.Chart.8">
                  <p:embed/>
                </p:oleObj>
              </mc:Choice>
              <mc:Fallback>
                <p:oleObj r:id="rId5" imgW="3493135" imgH="2590800" progId="Excel.Chart.8">
                  <p:embed/>
                  <p:pic>
                    <p:nvPicPr>
                      <p:cNvPr id="0" name="图表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0675" y="1844675"/>
                        <a:ext cx="3492500" cy="259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129213" y="4960938"/>
            <a:ext cx="39068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脑血管病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主要为缺血性卒中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和脑出血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-101566" y="2173116"/>
            <a:ext cx="677108" cy="1903956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脑血管病患病率</a:t>
            </a:r>
            <a:endParaRPr lang="en-US" altLang="zh-CN" sz="1600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‰ 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8441" name="矩形 16"/>
          <p:cNvSpPr>
            <a:spLocks noChangeArrowheads="1"/>
          </p:cNvSpPr>
          <p:nvPr/>
        </p:nvSpPr>
        <p:spPr bwMode="auto">
          <a:xfrm>
            <a:off x="-4763" y="6567488"/>
            <a:ext cx="4000501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ea typeface="微软雅黑" panose="020B0503020204020204" pitchFamily="34" charset="-122"/>
                <a:cs typeface="Arial" panose="020B0604020202020204" pitchFamily="34" charset="0"/>
              </a:rPr>
              <a:t>中国心血管病报告 </a:t>
            </a:r>
            <a:r>
              <a:rPr lang="en-US" altLang="zh-CN" sz="1200"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2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62" y="1428736"/>
          <a:ext cx="7000923" cy="471618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51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位次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死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 </a:t>
                      </a: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因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                 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占全部死因比重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(%)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恶性肿瘤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30.30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脑血管病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19.18 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13.09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10.88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损伤和中毒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7.93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内分泌、营养和代谢疾病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4.11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2.42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精神和行为障碍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1.23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泌尿生殖系统疾病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00188" y="500063"/>
            <a:ext cx="60483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2015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年苏州市居民前十位疾病死因及比重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500063" y="609600"/>
            <a:ext cx="8229600" cy="1143000"/>
          </a:xfrm>
        </p:spPr>
        <p:txBody>
          <a:bodyPr rtlCol="0">
            <a:normAutofit/>
          </a:bodyPr>
          <a:lstStyle/>
          <a:p>
            <a:pPr fontAlgn="auto" latinLnBrk="1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나눔고딕" pitchFamily="2" charset="-127"/>
              </a:rPr>
              <a:t>中国脑卒中防控严峻形势</a:t>
            </a:r>
          </a:p>
        </p:txBody>
      </p:sp>
      <p:sp>
        <p:nvSpPr>
          <p:cNvPr id="104451" name="文本框 2"/>
          <p:cNvSpPr txBox="1">
            <a:spLocks noChangeArrowheads="1"/>
          </p:cNvSpPr>
          <p:nvPr/>
        </p:nvSpPr>
        <p:spPr bwMode="auto">
          <a:xfrm>
            <a:off x="428625" y="1428750"/>
            <a:ext cx="8286750" cy="4400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脑卒中高危人群筛查和干预项目自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年启动以来，累计完成了</a:t>
            </a:r>
            <a:r>
              <a:rPr lang="en-US" altLang="zh-CN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580</a:t>
            </a:r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岁以上人群的脑卒中高危人群筛查和综合干预工作。</a:t>
            </a: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2011-2014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年度“脑卒中高危人群筛查和干预项目”登记的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岁以上人群数据分析显示：</a:t>
            </a: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我国卒中危险因素流行广泛，患者年轻化趋势明显，急需重点干预。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直接连接符 3"/>
          <p:cNvCxnSpPr>
            <a:cxnSpLocks noChangeShapeType="1"/>
          </p:cNvCxnSpPr>
          <p:nvPr/>
        </p:nvCxnSpPr>
        <p:spPr bwMode="auto">
          <a:xfrm>
            <a:off x="4500563" y="836613"/>
            <a:ext cx="0" cy="5130800"/>
          </a:xfrm>
          <a:prstGeom prst="line">
            <a:avLst/>
          </a:prstGeom>
          <a:noFill/>
          <a:ln w="12700" algn="ctr">
            <a:solidFill>
              <a:srgbClr val="7F7F7F"/>
            </a:solidFill>
            <a:prstDash val="sysDash"/>
            <a:round/>
          </a:ln>
        </p:spPr>
      </p:cxnSp>
      <p:sp>
        <p:nvSpPr>
          <p:cNvPr id="5" name="椭圆 4"/>
          <p:cNvSpPr/>
          <p:nvPr/>
        </p:nvSpPr>
        <p:spPr>
          <a:xfrm>
            <a:off x="4433888" y="4697413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698625" y="5738813"/>
            <a:ext cx="5603875" cy="7874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 rot="5400000">
            <a:off x="5312569" y="3042444"/>
            <a:ext cx="2112963" cy="2886075"/>
          </a:xfrm>
          <a:prstGeom prst="wedgeRoundRectCallout">
            <a:avLst>
              <a:gd name="adj1" fmla="val 21664"/>
              <a:gd name="adj2" fmla="val 61997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 10"/>
          <p:cNvSpPr>
            <a:spLocks noChangeArrowheads="1"/>
          </p:cNvSpPr>
          <p:nvPr/>
        </p:nvSpPr>
        <p:spPr bwMode="auto">
          <a:xfrm>
            <a:off x="5003800" y="3524250"/>
            <a:ext cx="2828925" cy="124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“五大中心”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城市多中心疾病协同救治体系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33888" y="3429000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 rot="5400000">
            <a:off x="1214438" y="1792288"/>
            <a:ext cx="2482850" cy="2800350"/>
          </a:xfrm>
          <a:prstGeom prst="wedgeRoundRectCallout">
            <a:avLst>
              <a:gd name="adj1" fmla="val 13118"/>
              <a:gd name="adj2" fmla="val -66509"/>
              <a:gd name="adj3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3" name="矩形 15"/>
          <p:cNvSpPr>
            <a:spLocks noChangeArrowheads="1"/>
          </p:cNvSpPr>
          <p:nvPr/>
        </p:nvSpPr>
        <p:spPr bwMode="auto">
          <a:xfrm>
            <a:off x="1116013" y="2281238"/>
            <a:ext cx="2663825" cy="124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“三大机制”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居民疾病高危因素筛查机制</a:t>
            </a:r>
          </a:p>
        </p:txBody>
      </p:sp>
      <p:sp>
        <p:nvSpPr>
          <p:cNvPr id="17" name="椭圆 16"/>
          <p:cNvSpPr/>
          <p:nvPr/>
        </p:nvSpPr>
        <p:spPr>
          <a:xfrm>
            <a:off x="4433888" y="1714500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 rot="5400000">
            <a:off x="5251450" y="550863"/>
            <a:ext cx="2230437" cy="2801938"/>
          </a:xfrm>
          <a:prstGeom prst="wedgeRoundRectCallout">
            <a:avLst>
              <a:gd name="adj1" fmla="val -11963"/>
              <a:gd name="adj2" fmla="val 61721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矩形 20"/>
          <p:cNvSpPr>
            <a:spLocks noChangeArrowheads="1"/>
          </p:cNvSpPr>
          <p:nvPr/>
        </p:nvSpPr>
        <p:spPr bwMode="auto">
          <a:xfrm>
            <a:off x="5076825" y="1128713"/>
            <a:ext cx="2713038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“一个平台”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市民健康管理综合服务平台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内容占位符 8"/>
          <p:cNvSpPr>
            <a:spLocks noGrp="1"/>
          </p:cNvSpPr>
          <p:nvPr>
            <p:ph idx="1"/>
          </p:nvPr>
        </p:nvSpPr>
        <p:spPr>
          <a:xfrm>
            <a:off x="3213100" y="5848350"/>
            <a:ext cx="2574925" cy="5921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  立</a:t>
            </a:r>
          </a:p>
        </p:txBody>
      </p:sp>
      <p:sp>
        <p:nvSpPr>
          <p:cNvPr id="22" name="五边形 21"/>
          <p:cNvSpPr/>
          <p:nvPr/>
        </p:nvSpPr>
        <p:spPr>
          <a:xfrm>
            <a:off x="1357313" y="285750"/>
            <a:ext cx="3786187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标题 1"/>
          <p:cNvSpPr txBox="1"/>
          <p:nvPr/>
        </p:nvSpPr>
        <p:spPr bwMode="auto">
          <a:xfrm>
            <a:off x="1357313" y="428625"/>
            <a:ext cx="3995737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143000" y="3571875"/>
            <a:ext cx="2571750" cy="57150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心脑血管疾病筛查机制</a:t>
            </a:r>
            <a:endParaRPr lang="en-US" altLang="zh-CN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72063" y="4857750"/>
            <a:ext cx="2571750" cy="57150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卒中中心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643063" y="285750"/>
            <a:ext cx="3795712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标题 1"/>
          <p:cNvSpPr txBox="1"/>
          <p:nvPr/>
        </p:nvSpPr>
        <p:spPr bwMode="auto">
          <a:xfrm>
            <a:off x="1643063" y="428625"/>
            <a:ext cx="3995737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</a:t>
            </a:r>
          </a:p>
        </p:txBody>
      </p:sp>
      <p:grpSp>
        <p:nvGrpSpPr>
          <p:cNvPr id="22532" name="组合 5"/>
          <p:cNvGrpSpPr/>
          <p:nvPr/>
        </p:nvGrpSpPr>
        <p:grpSpPr bwMode="auto">
          <a:xfrm>
            <a:off x="179388" y="1123950"/>
            <a:ext cx="8964612" cy="5392738"/>
            <a:chOff x="179388" y="1123950"/>
            <a:chExt cx="8964612" cy="5393269"/>
          </a:xfrm>
        </p:grpSpPr>
        <p:grpSp>
          <p:nvGrpSpPr>
            <p:cNvPr id="22533" name="组合 47"/>
            <p:cNvGrpSpPr/>
            <p:nvPr/>
          </p:nvGrpSpPr>
          <p:grpSpPr bwMode="auto">
            <a:xfrm>
              <a:off x="1835150" y="1123950"/>
              <a:ext cx="4319588" cy="5393269"/>
              <a:chOff x="1541679" y="1566159"/>
              <a:chExt cx="4107700" cy="4045255"/>
            </a:xfrm>
          </p:grpSpPr>
          <p:sp>
            <p:nvSpPr>
              <p:cNvPr id="17" name="Freeform 4"/>
              <p:cNvSpPr>
                <a:spLocks noChangeAspect="1"/>
              </p:cNvSpPr>
              <p:nvPr/>
            </p:nvSpPr>
            <p:spPr bwMode="gray">
              <a:xfrm>
                <a:off x="3428715" y="5007662"/>
                <a:ext cx="2220664" cy="603752"/>
              </a:xfrm>
              <a:custGeom>
                <a:avLst/>
                <a:gdLst>
                  <a:gd name="T0" fmla="*/ 2147483647 w 1722"/>
                  <a:gd name="T1" fmla="*/ 2147483647 h 368"/>
                  <a:gd name="T2" fmla="*/ 2147483647 w 1722"/>
                  <a:gd name="T3" fmla="*/ 0 h 368"/>
                  <a:gd name="T4" fmla="*/ 2147483647 w 1722"/>
                  <a:gd name="T5" fmla="*/ 2147483647 h 368"/>
                  <a:gd name="T6" fmla="*/ 0 w 1722"/>
                  <a:gd name="T7" fmla="*/ 2147483647 h 368"/>
                  <a:gd name="T8" fmla="*/ 2147483647 w 1722"/>
                  <a:gd name="T9" fmla="*/ 2147483647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2"/>
                  <a:gd name="T16" fmla="*/ 0 h 368"/>
                  <a:gd name="T17" fmla="*/ 1722 w 1722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2" h="368">
                    <a:moveTo>
                      <a:pt x="2" y="243"/>
                    </a:moveTo>
                    <a:lnTo>
                      <a:pt x="1481" y="0"/>
                    </a:lnTo>
                    <a:lnTo>
                      <a:pt x="1722" y="368"/>
                    </a:lnTo>
                    <a:lnTo>
                      <a:pt x="0" y="368"/>
                    </a:lnTo>
                    <a:lnTo>
                      <a:pt x="2" y="2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C2C2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2885248" y="2466428"/>
                <a:ext cx="1064289" cy="18577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2" y="18"/>
                  </a:cxn>
                  <a:cxn ang="0">
                    <a:pos x="103" y="9"/>
                  </a:cxn>
                  <a:cxn ang="0">
                    <a:pos x="52" y="0"/>
                  </a:cxn>
                  <a:cxn ang="0">
                    <a:pos x="0" y="9"/>
                  </a:cxn>
                </a:cxnLst>
                <a:rect l="0" t="0" r="r" b="b"/>
                <a:pathLst>
                  <a:path w="103" h="18">
                    <a:moveTo>
                      <a:pt x="0" y="9"/>
                    </a:moveTo>
                    <a:lnTo>
                      <a:pt x="52" y="18"/>
                    </a:lnTo>
                    <a:lnTo>
                      <a:pt x="103" y="9"/>
                    </a:lnTo>
                    <a:lnTo>
                      <a:pt x="5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44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2467082" y="3241659"/>
                <a:ext cx="1912699" cy="29770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3" y="29"/>
                  </a:cxn>
                  <a:cxn ang="0">
                    <a:pos x="185" y="14"/>
                  </a:cxn>
                  <a:cxn ang="0">
                    <a:pos x="93" y="0"/>
                  </a:cxn>
                  <a:cxn ang="0">
                    <a:pos x="0" y="14"/>
                  </a:cxn>
                </a:cxnLst>
                <a:rect l="0" t="0" r="r" b="b"/>
                <a:pathLst>
                  <a:path w="185" h="29">
                    <a:moveTo>
                      <a:pt x="0" y="14"/>
                    </a:moveTo>
                    <a:lnTo>
                      <a:pt x="93" y="29"/>
                    </a:lnTo>
                    <a:lnTo>
                      <a:pt x="185" y="14"/>
                    </a:lnTo>
                    <a:lnTo>
                      <a:pt x="93" y="0"/>
                    </a:lnTo>
                    <a:lnTo>
                      <a:pt x="0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2060"/>
                  </a:gs>
                  <a:gs pos="100000">
                    <a:srgbClr val="005696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1985510" y="4124065"/>
                <a:ext cx="2878862" cy="33105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9" y="32"/>
                  </a:cxn>
                  <a:cxn ang="0">
                    <a:pos x="277" y="17"/>
                  </a:cxn>
                  <a:cxn ang="0">
                    <a:pos x="139" y="0"/>
                  </a:cxn>
                  <a:cxn ang="0">
                    <a:pos x="0" y="16"/>
                  </a:cxn>
                </a:cxnLst>
                <a:rect l="0" t="0" r="r" b="b"/>
                <a:pathLst>
                  <a:path w="277" h="32">
                    <a:moveTo>
                      <a:pt x="0" y="16"/>
                    </a:moveTo>
                    <a:lnTo>
                      <a:pt x="139" y="32"/>
                    </a:lnTo>
                    <a:lnTo>
                      <a:pt x="277" y="17"/>
                    </a:lnTo>
                    <a:lnTo>
                      <a:pt x="139" y="0"/>
                    </a:lnTo>
                    <a:lnTo>
                      <a:pt x="0" y="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2060"/>
                  </a:gs>
                  <a:gs pos="100000">
                    <a:srgbClr val="005696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541679" y="1704295"/>
                <a:ext cx="3751428" cy="35629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1562814" y="4287209"/>
                <a:ext cx="1859862" cy="1053886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80" y="102"/>
                  </a:cxn>
                  <a:cxn ang="0">
                    <a:pos x="0" y="71"/>
                  </a:cxn>
                  <a:cxn ang="0">
                    <a:pos x="41" y="0"/>
                  </a:cxn>
                  <a:cxn ang="0">
                    <a:pos x="180" y="16"/>
                  </a:cxn>
                </a:cxnLst>
                <a:rect l="0" t="0" r="r" b="b"/>
                <a:pathLst>
                  <a:path w="180" h="102">
                    <a:moveTo>
                      <a:pt x="180" y="16"/>
                    </a:moveTo>
                    <a:lnTo>
                      <a:pt x="180" y="102"/>
                    </a:lnTo>
                    <a:lnTo>
                      <a:pt x="0" y="71"/>
                    </a:lnTo>
                    <a:lnTo>
                      <a:pt x="41" y="0"/>
                    </a:lnTo>
                    <a:lnTo>
                      <a:pt x="180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3422676" y="4297926"/>
                <a:ext cx="1849296" cy="104316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01"/>
                  </a:cxn>
                  <a:cxn ang="0">
                    <a:pos x="179" y="70"/>
                  </a:cxn>
                  <a:cxn ang="0">
                    <a:pos x="138" y="0"/>
                  </a:cxn>
                  <a:cxn ang="0">
                    <a:pos x="0" y="15"/>
                  </a:cxn>
                </a:cxnLst>
                <a:rect l="0" t="0" r="r" b="b"/>
                <a:pathLst>
                  <a:path w="179" h="101">
                    <a:moveTo>
                      <a:pt x="0" y="15"/>
                    </a:moveTo>
                    <a:lnTo>
                      <a:pt x="0" y="101"/>
                    </a:lnTo>
                    <a:lnTo>
                      <a:pt x="179" y="70"/>
                    </a:lnTo>
                    <a:lnTo>
                      <a:pt x="138" y="0"/>
                    </a:lnTo>
                    <a:lnTo>
                      <a:pt x="0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1985510" y="3379796"/>
                <a:ext cx="1437166" cy="980054"/>
              </a:xfrm>
              <a:custGeom>
                <a:avLst/>
                <a:gdLst/>
                <a:ahLst/>
                <a:cxnLst>
                  <a:cxn ang="0">
                    <a:pos x="139" y="15"/>
                  </a:cxn>
                  <a:cxn ang="0">
                    <a:pos x="139" y="95"/>
                  </a:cxn>
                  <a:cxn ang="0">
                    <a:pos x="0" y="79"/>
                  </a:cxn>
                  <a:cxn ang="0">
                    <a:pos x="46" y="0"/>
                  </a:cxn>
                  <a:cxn ang="0">
                    <a:pos x="139" y="15"/>
                  </a:cxn>
                </a:cxnLst>
                <a:rect l="0" t="0" r="r" b="b"/>
                <a:pathLst>
                  <a:path w="139" h="95">
                    <a:moveTo>
                      <a:pt x="139" y="15"/>
                    </a:moveTo>
                    <a:lnTo>
                      <a:pt x="139" y="95"/>
                    </a:lnTo>
                    <a:lnTo>
                      <a:pt x="0" y="79"/>
                    </a:lnTo>
                    <a:lnTo>
                      <a:pt x="46" y="0"/>
                    </a:lnTo>
                    <a:lnTo>
                      <a:pt x="139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22676" y="3379796"/>
                <a:ext cx="1426600" cy="980054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38" y="80"/>
                  </a:cxn>
                  <a:cxn ang="0">
                    <a:pos x="92" y="0"/>
                  </a:cxn>
                  <a:cxn ang="0">
                    <a:pos x="0" y="15"/>
                  </a:cxn>
                  <a:cxn ang="0">
                    <a:pos x="0" y="95"/>
                  </a:cxn>
                </a:cxnLst>
                <a:rect l="0" t="0" r="r" b="b"/>
                <a:pathLst>
                  <a:path w="138" h="95">
                    <a:moveTo>
                      <a:pt x="0" y="95"/>
                    </a:moveTo>
                    <a:lnTo>
                      <a:pt x="138" y="80"/>
                    </a:lnTo>
                    <a:lnTo>
                      <a:pt x="92" y="0"/>
                    </a:lnTo>
                    <a:lnTo>
                      <a:pt x="0" y="15"/>
                    </a:lnTo>
                    <a:lnTo>
                      <a:pt x="0" y="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2461043" y="2561694"/>
                <a:ext cx="961633" cy="877643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3" y="85"/>
                  </a:cxn>
                  <a:cxn ang="0">
                    <a:pos x="0" y="70"/>
                  </a:cxn>
                  <a:cxn ang="0">
                    <a:pos x="41" y="0"/>
                  </a:cxn>
                  <a:cxn ang="0">
                    <a:pos x="93" y="9"/>
                  </a:cxn>
                </a:cxnLst>
                <a:rect l="0" t="0" r="r" b="b"/>
                <a:pathLst>
                  <a:path w="93" h="85">
                    <a:moveTo>
                      <a:pt x="93" y="9"/>
                    </a:moveTo>
                    <a:lnTo>
                      <a:pt x="93" y="85"/>
                    </a:lnTo>
                    <a:lnTo>
                      <a:pt x="0" y="70"/>
                    </a:lnTo>
                    <a:lnTo>
                      <a:pt x="41" y="0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FCA904"/>
              </a:solidFill>
              <a:ln w="317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3422676" y="2561694"/>
                <a:ext cx="951066" cy="87764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2" y="70"/>
                  </a:cxn>
                  <a:cxn ang="0">
                    <a:pos x="51" y="0"/>
                  </a:cxn>
                  <a:cxn ang="0">
                    <a:pos x="0" y="9"/>
                  </a:cxn>
                  <a:cxn ang="0">
                    <a:pos x="0" y="85"/>
                  </a:cxn>
                </a:cxnLst>
                <a:rect l="0" t="0" r="r" b="b"/>
                <a:pathLst>
                  <a:path w="92" h="85">
                    <a:moveTo>
                      <a:pt x="0" y="85"/>
                    </a:moveTo>
                    <a:lnTo>
                      <a:pt x="92" y="70"/>
                    </a:lnTo>
                    <a:lnTo>
                      <a:pt x="51" y="0"/>
                    </a:lnTo>
                    <a:lnTo>
                      <a:pt x="0" y="9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3422676" y="1566159"/>
                <a:ext cx="526861" cy="1022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90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51" h="99">
                    <a:moveTo>
                      <a:pt x="0" y="0"/>
                    </a:moveTo>
                    <a:lnTo>
                      <a:pt x="51" y="9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2885248" y="1566159"/>
                <a:ext cx="537428" cy="1022925"/>
              </a:xfrm>
              <a:custGeom>
                <a:avLst/>
                <a:gdLst/>
                <a:ahLst/>
                <a:cxnLst>
                  <a:cxn ang="0">
                    <a:pos x="52" y="99"/>
                  </a:cxn>
                  <a:cxn ang="0">
                    <a:pos x="0" y="90"/>
                  </a:cxn>
                  <a:cxn ang="0">
                    <a:pos x="52" y="0"/>
                  </a:cxn>
                  <a:cxn ang="0">
                    <a:pos x="52" y="99"/>
                  </a:cxn>
                </a:cxnLst>
                <a:rect l="0" t="0" r="r" b="b"/>
                <a:pathLst>
                  <a:path w="52" h="99">
                    <a:moveTo>
                      <a:pt x="52" y="99"/>
                    </a:moveTo>
                    <a:lnTo>
                      <a:pt x="0" y="90"/>
                    </a:lnTo>
                    <a:lnTo>
                      <a:pt x="52" y="0"/>
                    </a:lnTo>
                    <a:lnTo>
                      <a:pt x="52" y="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1562814" y="4711145"/>
                <a:ext cx="3709158" cy="62994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0" y="61"/>
                  </a:cxn>
                  <a:cxn ang="0">
                    <a:pos x="359" y="30"/>
                  </a:cxn>
                  <a:cxn ang="0">
                    <a:pos x="180" y="0"/>
                  </a:cxn>
                  <a:cxn ang="0">
                    <a:pos x="0" y="30"/>
                  </a:cxn>
                </a:cxnLst>
                <a:rect l="0" t="0" r="r" b="b"/>
                <a:pathLst>
                  <a:path w="359" h="61">
                    <a:moveTo>
                      <a:pt x="0" y="30"/>
                    </a:moveTo>
                    <a:lnTo>
                      <a:pt x="180" y="61"/>
                    </a:lnTo>
                    <a:lnTo>
                      <a:pt x="359" y="30"/>
                    </a:lnTo>
                    <a:lnTo>
                      <a:pt x="18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1985510" y="4029990"/>
                <a:ext cx="2863766" cy="32986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9" y="32"/>
                  </a:cxn>
                  <a:cxn ang="0">
                    <a:pos x="277" y="17"/>
                  </a:cxn>
                  <a:cxn ang="0">
                    <a:pos x="139" y="0"/>
                  </a:cxn>
                  <a:cxn ang="0">
                    <a:pos x="0" y="16"/>
                  </a:cxn>
                </a:cxnLst>
                <a:rect l="0" t="0" r="r" b="b"/>
                <a:pathLst>
                  <a:path w="277" h="32">
                    <a:moveTo>
                      <a:pt x="0" y="16"/>
                    </a:moveTo>
                    <a:lnTo>
                      <a:pt x="139" y="32"/>
                    </a:lnTo>
                    <a:lnTo>
                      <a:pt x="277" y="17"/>
                    </a:lnTo>
                    <a:lnTo>
                      <a:pt x="13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2461043" y="3141629"/>
                <a:ext cx="1912699" cy="29770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3" y="29"/>
                  </a:cxn>
                  <a:cxn ang="0">
                    <a:pos x="185" y="14"/>
                  </a:cxn>
                  <a:cxn ang="0">
                    <a:pos x="93" y="0"/>
                  </a:cxn>
                  <a:cxn ang="0">
                    <a:pos x="0" y="14"/>
                  </a:cxn>
                </a:cxnLst>
                <a:rect l="0" t="0" r="r" b="b"/>
                <a:pathLst>
                  <a:path w="185" h="29">
                    <a:moveTo>
                      <a:pt x="0" y="14"/>
                    </a:moveTo>
                    <a:lnTo>
                      <a:pt x="93" y="29"/>
                    </a:lnTo>
                    <a:lnTo>
                      <a:pt x="185" y="14"/>
                    </a:lnTo>
                    <a:lnTo>
                      <a:pt x="9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B7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2885248" y="2403314"/>
                <a:ext cx="1064289" cy="18577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2" y="18"/>
                  </a:cxn>
                  <a:cxn ang="0">
                    <a:pos x="103" y="9"/>
                  </a:cxn>
                  <a:cxn ang="0">
                    <a:pos x="52" y="0"/>
                  </a:cxn>
                  <a:cxn ang="0">
                    <a:pos x="0" y="9"/>
                  </a:cxn>
                </a:cxnLst>
                <a:rect l="0" t="0" r="r" b="b"/>
                <a:pathLst>
                  <a:path w="103" h="18">
                    <a:moveTo>
                      <a:pt x="0" y="9"/>
                    </a:moveTo>
                    <a:lnTo>
                      <a:pt x="52" y="18"/>
                    </a:lnTo>
                    <a:lnTo>
                      <a:pt x="103" y="9"/>
                    </a:lnTo>
                    <a:lnTo>
                      <a:pt x="5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>
                <a:off x="3412109" y="1581640"/>
                <a:ext cx="0" cy="393807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4179888" y="1509751"/>
              <a:ext cx="4797425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①一次针对居民健康状况的量表评估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4692650" y="2852908"/>
              <a:ext cx="4367213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③一份由专家制定的高危筛查推荐方案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TextBox 146"/>
            <p:cNvSpPr txBox="1">
              <a:spLocks noChangeArrowheads="1"/>
            </p:cNvSpPr>
            <p:nvPr/>
          </p:nvSpPr>
          <p:spPr bwMode="auto">
            <a:xfrm>
              <a:off x="4326285" y="2180167"/>
              <a:ext cx="4640406" cy="3877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②一场由分病种的健康教育讲座</a:t>
              </a:r>
              <a:endParaRPr lang="en-US" altLang="zh-CN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5434013" y="4929563"/>
              <a:ext cx="3709987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⑥一份完整的动态个性化电子健康档案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8" name="Text Box 40"/>
            <p:cNvSpPr txBox="1">
              <a:spLocks noChangeArrowheads="1"/>
            </p:cNvSpPr>
            <p:nvPr/>
          </p:nvSpPr>
          <p:spPr bwMode="gray">
            <a:xfrm>
              <a:off x="179388" y="1316567"/>
              <a:ext cx="3106737" cy="328936"/>
            </a:xfrm>
            <a:prstGeom prst="rect">
              <a:avLst/>
            </a:prstGeom>
            <a:noFill/>
            <a:ln w="19050" cap="rnd">
              <a:solidFill>
                <a:schemeClr val="accent1"/>
              </a:solidFill>
              <a:rou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社区卫生服务机构“六位一体”功能</a:t>
              </a: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5062538" y="3524486"/>
              <a:ext cx="3954462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④一张由专业医联体专家制定的治疗方案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5286375" y="4197653"/>
              <a:ext cx="3571875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⑤一张专业制定的健康生活运动处方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179388" y="2565542"/>
              <a:ext cx="2663825" cy="609660"/>
            </a:xfrm>
            <a:prstGeom prst="rect">
              <a:avLst/>
            </a:prstGeom>
            <a:noFill/>
            <a:ln w="19050" cap="rnd" algn="ctr">
              <a:solidFill>
                <a:schemeClr val="accent1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服务百姓健康</a:t>
              </a:r>
              <a:br>
                <a:rPr lang="en-US" altLang="zh-CN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“六个一”模式与能力</a:t>
              </a:r>
              <a:endParaRPr lang="en-US" altLang="zh-CN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>
              <a:off x="1428750" y="1905077"/>
              <a:ext cx="360363" cy="660465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b="6934"/>
          <a:stretch>
            <a:fillRect/>
          </a:stretch>
        </p:blipFill>
        <p:spPr>
          <a:xfrm>
            <a:off x="142875" y="1428750"/>
            <a:ext cx="9001125" cy="4786313"/>
          </a:xfrm>
        </p:spPr>
      </p:pic>
      <p:sp>
        <p:nvSpPr>
          <p:cNvPr id="5" name="矩形 4"/>
          <p:cNvSpPr/>
          <p:nvPr/>
        </p:nvSpPr>
        <p:spPr>
          <a:xfrm>
            <a:off x="1714500" y="1428750"/>
            <a:ext cx="5500688" cy="100012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卒中中心</a:t>
            </a:r>
          </a:p>
        </p:txBody>
      </p:sp>
      <p:sp>
        <p:nvSpPr>
          <p:cNvPr id="6" name="五边形 5"/>
          <p:cNvSpPr/>
          <p:nvPr/>
        </p:nvSpPr>
        <p:spPr>
          <a:xfrm>
            <a:off x="1643063" y="285750"/>
            <a:ext cx="5000625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7" name="标题 1"/>
          <p:cNvSpPr txBox="1"/>
          <p:nvPr/>
        </p:nvSpPr>
        <p:spPr bwMode="auto">
          <a:xfrm>
            <a:off x="1643063" y="428625"/>
            <a:ext cx="5072062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”行动计划运作流程图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 rtlCol="0">
            <a:normAutofit/>
          </a:bodyPr>
          <a:lstStyle/>
          <a:p>
            <a:pPr fontAlgn="auto" latinLnBrk="1"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나눔고딕" pitchFamily="2" charset="-127"/>
              </a:rPr>
              <a:t>2016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나눔고딕" pitchFamily="2" charset="-127"/>
              </a:rPr>
              <a:t>年度国家卫计委脑卒中高危人群筛查流程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나눔고딕" pitchFamily="2" charset="-127"/>
            </a:endParaRPr>
          </a:p>
        </p:txBody>
      </p:sp>
      <p:grpSp>
        <p:nvGrpSpPr>
          <p:cNvPr id="2" name="组合 20"/>
          <p:cNvGrpSpPr/>
          <p:nvPr/>
        </p:nvGrpSpPr>
        <p:grpSpPr bwMode="auto">
          <a:xfrm>
            <a:off x="214313" y="785813"/>
            <a:ext cx="8491537" cy="6357937"/>
            <a:chOff x="428596" y="428604"/>
            <a:chExt cx="8491120" cy="6357958"/>
          </a:xfrm>
        </p:grpSpPr>
        <p:graphicFrame>
          <p:nvGraphicFramePr>
            <p:cNvPr id="14" name="图示 13"/>
            <p:cNvGraphicFramePr/>
            <p:nvPr/>
          </p:nvGraphicFramePr>
          <p:xfrm>
            <a:off x="428596" y="428604"/>
            <a:ext cx="8429684" cy="6357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组合 14"/>
            <p:cNvGrpSpPr/>
            <p:nvPr/>
          </p:nvGrpSpPr>
          <p:grpSpPr>
            <a:xfrm>
              <a:off x="2357422" y="5715016"/>
              <a:ext cx="6562294" cy="427159"/>
              <a:chOff x="1571665" y="5000662"/>
              <a:chExt cx="6562294" cy="42715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圆角矩形 15"/>
              <p:cNvSpPr/>
              <p:nvPr/>
            </p:nvSpPr>
            <p:spPr>
              <a:xfrm>
                <a:off x="1643103" y="5000662"/>
                <a:ext cx="6490856" cy="427159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571665" y="5000662"/>
                <a:ext cx="5237246" cy="4021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spcCol="1270" anchor="ctr"/>
              <a:lstStyle/>
              <a:p>
                <a:pPr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16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lang="zh-CN" altLang="en-US" sz="16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项目质控</a:t>
                </a:r>
                <a:endParaRPr 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17"/>
          <p:cNvGrpSpPr/>
          <p:nvPr/>
        </p:nvGrpSpPr>
        <p:grpSpPr>
          <a:xfrm>
            <a:off x="7786710" y="5857892"/>
            <a:ext cx="743881" cy="743881"/>
            <a:chOff x="6858047" y="4429153"/>
            <a:chExt cx="743881" cy="7438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下箭头 18"/>
            <p:cNvSpPr/>
            <p:nvPr/>
          </p:nvSpPr>
          <p:spPr>
            <a:xfrm>
              <a:off x="6858047" y="4429153"/>
              <a:ext cx="743881" cy="743881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下箭头 4"/>
            <p:cNvSpPr/>
            <p:nvPr/>
          </p:nvSpPr>
          <p:spPr>
            <a:xfrm>
              <a:off x="7025420" y="4429153"/>
              <a:ext cx="409135" cy="55977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彩色拼接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Microsoft Office PowerPoint</Application>
  <PresentationFormat>全屏显示(4:3)</PresentationFormat>
  <Paragraphs>207</Paragraphs>
  <Slides>28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黑体</vt:lpstr>
      <vt:lpstr>华文楷体</vt:lpstr>
      <vt:lpstr>华文隶书</vt:lpstr>
      <vt:lpstr>楷体_GB2312</vt:lpstr>
      <vt:lpstr>隶书</vt:lpstr>
      <vt:lpstr>宋体</vt:lpstr>
      <vt:lpstr>微软雅黑</vt:lpstr>
      <vt:lpstr>Arial</vt:lpstr>
      <vt:lpstr>Calibri</vt:lpstr>
      <vt:lpstr>Cambria</vt:lpstr>
      <vt:lpstr>Wingdings 2</vt:lpstr>
      <vt:lpstr>2_彩色拼接</vt:lpstr>
      <vt:lpstr>Microsoft Excel Chart</vt:lpstr>
      <vt:lpstr>图表</vt:lpstr>
      <vt:lpstr>脑卒中高危人群的筛查 和干预</vt:lpstr>
      <vt:lpstr>PowerPoint 演示文稿</vt:lpstr>
      <vt:lpstr>《中国心血管病报告 2013》： 我国脑血管病患病率呈上升趋势</vt:lpstr>
      <vt:lpstr>PowerPoint 演示文稿</vt:lpstr>
      <vt:lpstr>中国脑卒中防控严峻形势</vt:lpstr>
      <vt:lpstr>PowerPoint 演示文稿</vt:lpstr>
      <vt:lpstr>PowerPoint 演示文稿</vt:lpstr>
      <vt:lpstr>PowerPoint 演示文稿</vt:lpstr>
      <vt:lpstr>2016年度国家卫计委脑卒中高危人群筛查流程</vt:lpstr>
      <vt:lpstr>精准化预防流程</vt:lpstr>
      <vt:lpstr>苏州 “531”工程脑卒中危险人群初筛方案</vt:lpstr>
      <vt:lpstr>苏州 “531”工程脑卒中危险人群初筛方案</vt:lpstr>
      <vt:lpstr>苏州 “531”工程脑卒中危险人群初筛方案</vt:lpstr>
      <vt:lpstr>苏州 “531”工程脑卒中危险人群初筛方案</vt:lpstr>
      <vt:lpstr>针对目标人群精准个性化干预</vt:lpstr>
      <vt:lpstr>苏州 “531”工程脑卒中危险人群精筛干预方案</vt:lpstr>
      <vt:lpstr>苏州 “531”工程脑卒中危险人群精筛干预方案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高危人群复筛：111人,其中动脉硬化改变：100人(90%) 基本正常：11人；内膜增厚：35人；稳定斑块12人； 易损斑块：32人；混合斑块：6人；血管狭窄5人(95%1人,&gt;70%2人,&gt;50%人)；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苏州市社区脑卒中高危人群 筛查和干预</dc:title>
  <dc:creator>Administrator</dc:creator>
  <cp:lastModifiedBy>黎 昕</cp:lastModifiedBy>
  <cp:revision>16</cp:revision>
  <dcterms:created xsi:type="dcterms:W3CDTF">2016-11-07T04:21:00Z</dcterms:created>
  <dcterms:modified xsi:type="dcterms:W3CDTF">2021-04-13T02:30:46Z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